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authors.xml" ContentType="application/vnd.ms-powerpoint.authors+xml"/>
  <Override PartName="/ppt/slideLayouts/slideLayout4.xml" ContentType="application/vnd.openxmlformats-officedocument.presentationml.slideLayout+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viewProps.xml" ContentType="application/vnd.openxmlformats-officedocument.presentationml.viewProps+xml"/>
  <Override PartName="/ppt/slides/slide10.xml" ContentType="application/vnd.openxmlformats-officedocument.presentationml.slide+xml"/>
  <Override PartName="/ppt/tableStyles.xml" ContentType="application/vnd.openxmlformats-officedocument.presentationml.tableStyl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slideLayouts/slideLayout8.xml" ContentType="application/vnd.openxmlformats-officedocument.presentationml.slideLayout+xml"/>
  <Override PartName="/ppt/presProps.xml" ContentType="application/vnd.openxmlformats-officedocument.presentationml.presProp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1.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13"/>
  </p:notesMasterIdLst>
  <p:sldIdLst>
    <p:sldId id="256" r:id="rId2"/>
    <p:sldId id="268" r:id="rId3"/>
    <p:sldId id="270" r:id="rId4"/>
    <p:sldId id="274" r:id="rId5"/>
    <p:sldId id="271" r:id="rId6"/>
    <p:sldId id="261" r:id="rId7"/>
    <p:sldId id="265" r:id="rId8"/>
    <p:sldId id="264" r:id="rId9"/>
    <p:sldId id="260" r:id="rId10"/>
    <p:sldId id="259" r:id="rId11"/>
    <p:sldId id="27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AAF62B-4AFB-D108-EB3E-EBC7BA7C07EA}" name="Steiner, Kaden - (steinerk1)" initials="S(" userId="S::steinerk1@arizona.edu::eb361799-7a2d-4c91-a376-c13bb52297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67DD22-8BD1-5552-C28F-D7F7D789C2D0}" v="74" dt="2026-04-09T04:04:46.601"/>
    <p1510:client id="{829F8415-8DF0-BB25-CC97-789067A74D78}" v="10" dt="2026-04-09T03:30:40.498"/>
    <p1510:client id="{FD9A2639-889D-4F22-968D-E0450D4C7B3D}" v="27" dt="2026-04-09T03:28:50.4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361"/>
    <p:restoredTop sz="94732"/>
  </p:normalViewPr>
  <p:slideViewPr>
    <p:cSldViewPr snapToGrid="0">
      <p:cViewPr varScale="1">
        <p:scale>
          <a:sx n="111" d="100"/>
          <a:sy n="111" d="100"/>
        </p:scale>
        <p:origin x="114"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67F4BA-30D0-024B-89FC-9AEBAADD29A5}" type="datetimeFigureOut">
              <a:rPr lang="en-US" smtClean="0"/>
              <a:t>4/9/2026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8EDD8-1B7E-B248-B450-9C041FCC5B54}" type="slidenum">
              <a:rPr lang="en-US" smtClean="0"/>
              <a:t>‹#›</a:t>
            </a:fld>
            <a:endParaRPr lang="en-US"/>
          </a:p>
        </p:txBody>
      </p:sp>
    </p:spTree>
    <p:extLst>
      <p:ext uri="{BB962C8B-B14F-4D97-AF65-F5344CB8AC3E}">
        <p14:creationId xmlns:p14="http://schemas.microsoft.com/office/powerpoint/2010/main" val="2100803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13A6-B0B2-BD8F-23E0-8EA65D43B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8B499-FB03-624C-5EB4-1DDD924C6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AFC629-BEF6-CEFF-A4A0-48100DC37F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 </a:t>
            </a:r>
            <a:r>
              <a:rPr lang="en-US" b="1"/>
              <a:t>boundary layer</a:t>
            </a:r>
            <a:r>
              <a:rPr lang="en-US"/>
              <a:t> is the thin region of fluid next to a surface where </a:t>
            </a:r>
            <a:r>
              <a:rPr lang="en-US" b="1"/>
              <a:t>viscous effects are significant</a:t>
            </a:r>
            <a:r>
              <a:rPr lang="en-US"/>
              <a:t>, causing the velocity to change rapidly from zero at the wall (no-slip) to the free-stream value away from it (velocity gradient)</a:t>
            </a:r>
          </a:p>
          <a:p>
            <a:pPr marL="0" marR="0" lvl="0" indent="0" algn="l" defTabSz="914400">
              <a:lnSpc>
                <a:spcPct val="100000"/>
              </a:lnSpc>
              <a:spcBef>
                <a:spcPts val="0"/>
              </a:spcBef>
              <a:spcAft>
                <a:spcPts val="0"/>
              </a:spcAft>
              <a:buClrTx/>
              <a:buSzTx/>
              <a:buFontTx/>
              <a:buNone/>
              <a:tabLst/>
              <a:defRPr/>
            </a:pPr>
            <a:endParaRPr lang="en-US"/>
          </a:p>
          <a:p>
            <a:pPr>
              <a:defRPr/>
            </a:pPr>
            <a:r>
              <a:rPr lang="en-US"/>
              <a:t>Mention my Emmons model code and how varying parameters changes transition location</a:t>
            </a:r>
          </a:p>
          <a:p>
            <a:pPr>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Transition: inside boundary layer, flow gains energy and small disturbances grow, causing transition from smooth laminar flow, to unsteady turbulent flow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Emmons Model: transition occurs by the formation of turbulent spots on a surface -&gt; they grow as they propagate in downstream direction -&gt; combine with other spots to form fully turbulent region.</a:t>
            </a:r>
          </a:p>
          <a:p>
            <a:endParaRPr lang="en-US"/>
          </a:p>
        </p:txBody>
      </p:sp>
      <p:sp>
        <p:nvSpPr>
          <p:cNvPr id="4" name="Slide Number Placeholder 3">
            <a:extLst>
              <a:ext uri="{FF2B5EF4-FFF2-40B4-BE49-F238E27FC236}">
                <a16:creationId xmlns:a16="http://schemas.microsoft.com/office/drawing/2014/main" id="{30F2CA7E-A406-F9A3-8A3E-9DC359B1AC58}"/>
              </a:ext>
            </a:extLst>
          </p:cNvPr>
          <p:cNvSpPr>
            <a:spLocks noGrp="1"/>
          </p:cNvSpPr>
          <p:nvPr>
            <p:ph type="sldNum" sz="quarter" idx="5"/>
          </p:nvPr>
        </p:nvSpPr>
        <p:spPr/>
        <p:txBody>
          <a:bodyPr/>
          <a:lstStyle/>
          <a:p>
            <a:fld id="{4358EDD8-1B7E-B248-B450-9C041FCC5B54}" type="slidenum">
              <a:rPr lang="en-US" smtClean="0"/>
              <a:t>1</a:t>
            </a:fld>
            <a:endParaRPr lang="en-US"/>
          </a:p>
        </p:txBody>
      </p:sp>
    </p:spTree>
    <p:extLst>
      <p:ext uri="{BB962C8B-B14F-4D97-AF65-F5344CB8AC3E}">
        <p14:creationId xmlns:p14="http://schemas.microsoft.com/office/powerpoint/2010/main" val="483114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03183-EEC4-B379-F6A8-7A0CA57D90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98E1D-5DBF-F0F2-DD5B-1E2E0BECA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997A7-46F7-F40E-736A-8EDF45529A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 </a:t>
            </a:r>
            <a:r>
              <a:rPr lang="en-US" b="1"/>
              <a:t>boundary layer</a:t>
            </a:r>
            <a:r>
              <a:rPr lang="en-US"/>
              <a:t> is the thin region of fluid next to a surface where </a:t>
            </a:r>
            <a:r>
              <a:rPr lang="en-US" b="1"/>
              <a:t>viscous effects are significant</a:t>
            </a:r>
            <a:r>
              <a:rPr lang="en-US"/>
              <a:t>, causing the velocity to change rapidly from zero at the wall (no-slip) to the free-stream value away from it (velocity gradient)</a:t>
            </a:r>
          </a:p>
          <a:p>
            <a:pPr marL="0" marR="0" lvl="0" indent="0" algn="l" defTabSz="914400">
              <a:lnSpc>
                <a:spcPct val="100000"/>
              </a:lnSpc>
              <a:spcBef>
                <a:spcPts val="0"/>
              </a:spcBef>
              <a:spcAft>
                <a:spcPts val="0"/>
              </a:spcAft>
              <a:buClrTx/>
              <a:buSzTx/>
              <a:buFontTx/>
              <a:buNone/>
              <a:tabLst/>
              <a:defRPr/>
            </a:pPr>
            <a:endParaRPr lang="en-US"/>
          </a:p>
          <a:p>
            <a:pPr>
              <a:defRPr/>
            </a:pPr>
            <a:r>
              <a:rPr lang="en-US"/>
              <a:t>Mention my Emmons model code and how varying parameters changes transition location</a:t>
            </a:r>
          </a:p>
          <a:p>
            <a:pPr>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Transition: inside boundary layer, flow gains energy and small disturbances grow, causing transition from smooth laminar flow, to unsteady turbulent flow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Emmons Model: transition occurs by the formation of turbulent spots on a surface -&gt; they grow as they propagate in downstream direction -&gt; combine with other spots to form fully turbulent region.</a:t>
            </a:r>
          </a:p>
          <a:p>
            <a:endParaRPr lang="en-US"/>
          </a:p>
        </p:txBody>
      </p:sp>
      <p:sp>
        <p:nvSpPr>
          <p:cNvPr id="4" name="Slide Number Placeholder 3">
            <a:extLst>
              <a:ext uri="{FF2B5EF4-FFF2-40B4-BE49-F238E27FC236}">
                <a16:creationId xmlns:a16="http://schemas.microsoft.com/office/drawing/2014/main" id="{7034797C-6253-01A8-4249-E21A7C9377F6}"/>
              </a:ext>
            </a:extLst>
          </p:cNvPr>
          <p:cNvSpPr>
            <a:spLocks noGrp="1"/>
          </p:cNvSpPr>
          <p:nvPr>
            <p:ph type="sldNum" sz="quarter" idx="5"/>
          </p:nvPr>
        </p:nvSpPr>
        <p:spPr/>
        <p:txBody>
          <a:bodyPr/>
          <a:lstStyle/>
          <a:p>
            <a:fld id="{4358EDD8-1B7E-B248-B450-9C041FCC5B54}" type="slidenum">
              <a:rPr lang="en-US" smtClean="0"/>
              <a:t>2</a:t>
            </a:fld>
            <a:endParaRPr lang="en-US"/>
          </a:p>
        </p:txBody>
      </p:sp>
    </p:spTree>
    <p:extLst>
      <p:ext uri="{BB962C8B-B14F-4D97-AF65-F5344CB8AC3E}">
        <p14:creationId xmlns:p14="http://schemas.microsoft.com/office/powerpoint/2010/main" val="2600449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CAF5C-B095-E9CE-039D-77D8C31DF1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FB880-AE73-2381-B869-F653B36D6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35DE0-97FB-4ADE-411A-C2C9EA4B07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 </a:t>
            </a:r>
            <a:r>
              <a:rPr lang="en-US" b="1"/>
              <a:t>boundary layer</a:t>
            </a:r>
            <a:r>
              <a:rPr lang="en-US"/>
              <a:t> is the thin region of fluid next to a surface where </a:t>
            </a:r>
            <a:r>
              <a:rPr lang="en-US" b="1"/>
              <a:t>viscous effects are significant</a:t>
            </a:r>
            <a:r>
              <a:rPr lang="en-US"/>
              <a:t>, causing the velocity to change rapidly from zero at the wall (no-slip) to the free-stream value away from it (velocity gradient)</a:t>
            </a:r>
          </a:p>
          <a:p>
            <a:pPr marL="0" marR="0" lvl="0" indent="0" algn="l" defTabSz="914400">
              <a:lnSpc>
                <a:spcPct val="100000"/>
              </a:lnSpc>
              <a:spcBef>
                <a:spcPts val="0"/>
              </a:spcBef>
              <a:spcAft>
                <a:spcPts val="0"/>
              </a:spcAft>
              <a:buClrTx/>
              <a:buSzTx/>
              <a:buFontTx/>
              <a:buNone/>
              <a:tabLst/>
              <a:defRPr/>
            </a:pPr>
            <a:endParaRPr lang="en-US"/>
          </a:p>
          <a:p>
            <a:pPr>
              <a:defRPr/>
            </a:pPr>
            <a:r>
              <a:rPr lang="en-US"/>
              <a:t>Mention my Emmons model code and how varying parameters changes transition location</a:t>
            </a:r>
          </a:p>
          <a:p>
            <a:pPr>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Transition: inside boundary layer, flow gains energy and small disturbances grow, causing transition from smooth laminar flow, to unsteady turbulent flow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Emmons Model: transition occurs by the formation of turbulent spots on a surface -&gt; they grow as they propagate in downstream direction -&gt; combine with other spots to form fully turbulent region.</a:t>
            </a:r>
          </a:p>
          <a:p>
            <a:endParaRPr lang="en-US"/>
          </a:p>
        </p:txBody>
      </p:sp>
      <p:sp>
        <p:nvSpPr>
          <p:cNvPr id="4" name="Slide Number Placeholder 3">
            <a:extLst>
              <a:ext uri="{FF2B5EF4-FFF2-40B4-BE49-F238E27FC236}">
                <a16:creationId xmlns:a16="http://schemas.microsoft.com/office/drawing/2014/main" id="{6D55DDC4-C7BD-C12B-7FC5-D99692DE8AD7}"/>
              </a:ext>
            </a:extLst>
          </p:cNvPr>
          <p:cNvSpPr>
            <a:spLocks noGrp="1"/>
          </p:cNvSpPr>
          <p:nvPr>
            <p:ph type="sldNum" sz="quarter" idx="5"/>
          </p:nvPr>
        </p:nvSpPr>
        <p:spPr/>
        <p:txBody>
          <a:bodyPr/>
          <a:lstStyle/>
          <a:p>
            <a:fld id="{4358EDD8-1B7E-B248-B450-9C041FCC5B54}" type="slidenum">
              <a:rPr lang="en-US" smtClean="0"/>
              <a:t>3</a:t>
            </a:fld>
            <a:endParaRPr lang="en-US"/>
          </a:p>
        </p:txBody>
      </p:sp>
    </p:spTree>
    <p:extLst>
      <p:ext uri="{BB962C8B-B14F-4D97-AF65-F5344CB8AC3E}">
        <p14:creationId xmlns:p14="http://schemas.microsoft.com/office/powerpoint/2010/main" val="4053520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44A18-2DC4-C3A5-84CE-292F2940B6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7BA79-A138-CDCD-0AAF-E93A39379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E9CCC7-2502-F0CB-CF36-1CC397732E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a:t>
            </a:r>
            <a:r>
              <a:rPr lang="en-US" b="1" dirty="0"/>
              <a:t>boundary layer</a:t>
            </a:r>
            <a:r>
              <a:rPr lang="en-US" dirty="0"/>
              <a:t> is the thin region of fluid next to a surface where </a:t>
            </a:r>
            <a:r>
              <a:rPr lang="en-US" b="1" dirty="0"/>
              <a:t>viscous effects are significant</a:t>
            </a:r>
            <a:r>
              <a:rPr lang="en-US" dirty="0"/>
              <a:t>, causing the velocity to change rapidly from zero at the wall (no-slip) to the free-stream value away from it (velocity gradient)</a:t>
            </a:r>
          </a:p>
          <a:p>
            <a:pPr marL="0" marR="0" lvl="0" indent="0" algn="l" defTabSz="914400">
              <a:lnSpc>
                <a:spcPct val="100000"/>
              </a:lnSpc>
              <a:spcBef>
                <a:spcPts val="0"/>
              </a:spcBef>
              <a:spcAft>
                <a:spcPts val="0"/>
              </a:spcAft>
              <a:buClrTx/>
              <a:buSzTx/>
              <a:buFontTx/>
              <a:buNone/>
              <a:tabLst/>
              <a:defRPr/>
            </a:pPr>
            <a:endParaRPr lang="en-US" dirty="0"/>
          </a:p>
          <a:p>
            <a:pPr>
              <a:defRPr/>
            </a:pPr>
            <a:r>
              <a:rPr lang="en-US" dirty="0"/>
              <a:t>Mention my Emmons model code and how varying parameters changes transition location</a:t>
            </a: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inside boundary layer, flow gains energy and small disturbances grow, causing transition from smooth laminar flow, to unsteady turbulent flow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Emmons Model: transition occurs by the formation of turbulent spots on a surface -&gt; they grow as they propagate in downstream direction -&gt; combine with other spots to form fully turbulent region.</a:t>
            </a:r>
          </a:p>
          <a:p>
            <a:endParaRPr lang="en-US" dirty="0"/>
          </a:p>
        </p:txBody>
      </p:sp>
      <p:sp>
        <p:nvSpPr>
          <p:cNvPr id="4" name="Slide Number Placeholder 3">
            <a:extLst>
              <a:ext uri="{FF2B5EF4-FFF2-40B4-BE49-F238E27FC236}">
                <a16:creationId xmlns:a16="http://schemas.microsoft.com/office/drawing/2014/main" id="{ADBC69CF-D05D-2B5F-D8D1-9FFB28E9FF4A}"/>
              </a:ext>
            </a:extLst>
          </p:cNvPr>
          <p:cNvSpPr>
            <a:spLocks noGrp="1"/>
          </p:cNvSpPr>
          <p:nvPr>
            <p:ph type="sldNum" sz="quarter" idx="5"/>
          </p:nvPr>
        </p:nvSpPr>
        <p:spPr/>
        <p:txBody>
          <a:bodyPr/>
          <a:lstStyle/>
          <a:p>
            <a:fld id="{4358EDD8-1B7E-B248-B450-9C041FCC5B54}" type="slidenum">
              <a:rPr lang="en-US" smtClean="0"/>
              <a:t>4</a:t>
            </a:fld>
            <a:endParaRPr lang="en-US"/>
          </a:p>
        </p:txBody>
      </p:sp>
    </p:spTree>
    <p:extLst>
      <p:ext uri="{BB962C8B-B14F-4D97-AF65-F5344CB8AC3E}">
        <p14:creationId xmlns:p14="http://schemas.microsoft.com/office/powerpoint/2010/main" val="1129734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69749-EB0F-55C9-7B8B-A6F1950B8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8110D8-6EA9-89CE-DA8E-22F20511C3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AB9C3-27B4-EC90-A788-1DD127D5D6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a:t>
            </a:r>
            <a:r>
              <a:rPr lang="en-US" b="1" dirty="0"/>
              <a:t>boundary layer</a:t>
            </a:r>
            <a:r>
              <a:rPr lang="en-US" dirty="0"/>
              <a:t> is the thin region of fluid next to a surface where </a:t>
            </a:r>
            <a:r>
              <a:rPr lang="en-US" b="1" dirty="0"/>
              <a:t>viscous effects are significant</a:t>
            </a:r>
            <a:r>
              <a:rPr lang="en-US" dirty="0"/>
              <a:t>, causing the velocity to change rapidly from zero at the wall (no-slip) to the free-stream value away from it (velocity gradient)</a:t>
            </a:r>
          </a:p>
          <a:p>
            <a:pPr marL="0" marR="0" lvl="0" indent="0" algn="l" defTabSz="914400">
              <a:lnSpc>
                <a:spcPct val="100000"/>
              </a:lnSpc>
              <a:spcBef>
                <a:spcPts val="0"/>
              </a:spcBef>
              <a:spcAft>
                <a:spcPts val="0"/>
              </a:spcAft>
              <a:buClrTx/>
              <a:buSzTx/>
              <a:buFontTx/>
              <a:buNone/>
              <a:tabLst/>
              <a:defRPr/>
            </a:pPr>
            <a:endParaRPr lang="en-US"/>
          </a:p>
          <a:p>
            <a:pPr>
              <a:defRPr/>
            </a:pPr>
            <a:r>
              <a:rPr lang="en-US"/>
              <a:t>Mention my Emmons model code and how varying parameters changes transition location</a:t>
            </a:r>
          </a:p>
          <a:p>
            <a:pPr>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inside boundary layer, flow gains energy and small disturbances grow, causing transition from smooth laminar flow, to unsteady turbulent flow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Emmons Model: transition occurs by the formation of turbulent spots on a surface -&gt; they grow as they propagate in downstream direction -&gt; combine with other spots to form fully turbulent region.</a:t>
            </a:r>
          </a:p>
          <a:p>
            <a:endParaRPr lang="en-US" dirty="0"/>
          </a:p>
        </p:txBody>
      </p:sp>
      <p:sp>
        <p:nvSpPr>
          <p:cNvPr id="4" name="Slide Number Placeholder 3">
            <a:extLst>
              <a:ext uri="{FF2B5EF4-FFF2-40B4-BE49-F238E27FC236}">
                <a16:creationId xmlns:a16="http://schemas.microsoft.com/office/drawing/2014/main" id="{18C9D55F-825B-FC85-F5B5-B3304814FA44}"/>
              </a:ext>
            </a:extLst>
          </p:cNvPr>
          <p:cNvSpPr>
            <a:spLocks noGrp="1"/>
          </p:cNvSpPr>
          <p:nvPr>
            <p:ph type="sldNum" sz="quarter" idx="5"/>
          </p:nvPr>
        </p:nvSpPr>
        <p:spPr/>
        <p:txBody>
          <a:bodyPr/>
          <a:lstStyle/>
          <a:p>
            <a:fld id="{4358EDD8-1B7E-B248-B450-9C041FCC5B54}" type="slidenum">
              <a:rPr lang="en-US" smtClean="0"/>
              <a:t>10</a:t>
            </a:fld>
            <a:endParaRPr lang="en-US"/>
          </a:p>
        </p:txBody>
      </p:sp>
    </p:spTree>
    <p:extLst>
      <p:ext uri="{BB962C8B-B14F-4D97-AF65-F5344CB8AC3E}">
        <p14:creationId xmlns:p14="http://schemas.microsoft.com/office/powerpoint/2010/main" val="4230994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012154-55BC-FA4F-B879-DD15EACB44F9}"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AD3C2A-E369-344C-A833-FFAA2C652A45}"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DB9B90-A6BC-B44F-B185-2E0BC49B329D}"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8AB67-2257-434D-BB23-6E6F0B368AE8}"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18365A-FC69-B845-8330-6D6E45063AD8}"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A92922-A4ED-4C4A-B347-CACFA29DB1DA}" type="datetime1">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BB32AD-48A2-2E4A-AFC0-67AFF857F1C3}" type="datetime1">
              <a:rPr lang="en-US" smtClean="0"/>
              <a:t>4/9/2026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701126-2EEA-4246-974B-C6F2C1F6B1D0}" type="datetime1">
              <a:rPr lang="en-US" smtClean="0"/>
              <a:t>4/9/2026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66A2C3-AC19-CA40-9C23-FAC32D91A2D5}" type="datetime1">
              <a:rPr lang="en-US" smtClean="0"/>
              <a:t>4/9/2026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A8E962-541E-D549-A90D-5564B8FB239D}" type="datetime1">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893C2F-B042-614C-8B72-D7B8369D23AA}" type="datetime1">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8F9B6F-591D-AC49-BD6D-2CDAD2682C8B}" type="datetime1">
              <a:rPr lang="en-US" smtClean="0"/>
              <a:t>4/9/2026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vert="horz" lIns="91440" tIns="45720" rIns="91440" bIns="45720" rtlCol="0" anchor="b">
            <a:noAutofit/>
          </a:bodyPr>
          <a:lstStyle/>
          <a:p>
            <a:r>
              <a:rPr lang="en-US" sz="5400" b="1">
                <a:latin typeface="Calibri"/>
                <a:ea typeface="Calibri"/>
                <a:cs typeface="Calibri"/>
              </a:rPr>
              <a:t>Numerical Investigation of Wave Packet Spreading Angles in Hypersonic Boundary Layers</a:t>
            </a:r>
          </a:p>
        </p:txBody>
      </p:sp>
      <p:sp>
        <p:nvSpPr>
          <p:cNvPr id="3" name="Subtitle 2"/>
          <p:cNvSpPr>
            <a:spLocks noGrp="1"/>
          </p:cNvSpPr>
          <p:nvPr>
            <p:ph type="subTitle" idx="1"/>
          </p:nvPr>
        </p:nvSpPr>
        <p:spPr>
          <a:xfrm>
            <a:off x="1524000" y="3602037"/>
            <a:ext cx="9144000" cy="2387600"/>
          </a:xfrm>
        </p:spPr>
        <p:txBody>
          <a:bodyPr vert="horz" lIns="91440" tIns="45720" rIns="91440" bIns="45720" rtlCol="0" anchor="t">
            <a:normAutofit lnSpcReduction="10000"/>
          </a:bodyPr>
          <a:lstStyle/>
          <a:p>
            <a:r>
              <a:rPr lang="en-US" sz="2800" b="1">
                <a:latin typeface="Calibri"/>
                <a:ea typeface="Calibri"/>
                <a:cs typeface="Calibri"/>
              </a:rPr>
              <a:t>Kaden Steiner</a:t>
            </a:r>
          </a:p>
          <a:p>
            <a:r>
              <a:rPr lang="en-US" sz="2800">
                <a:latin typeface="Calibri"/>
                <a:ea typeface="Calibri"/>
                <a:cs typeface="Calibri"/>
              </a:rPr>
              <a:t>Dr. Christoph Hader</a:t>
            </a:r>
          </a:p>
          <a:p>
            <a:r>
              <a:rPr lang="en-US" sz="2800">
                <a:latin typeface="Calibri"/>
                <a:ea typeface="Calibri"/>
                <a:cs typeface="Calibri"/>
              </a:rPr>
              <a:t>Arizona NASA Space Grant Student Research Symposium</a:t>
            </a:r>
          </a:p>
          <a:p>
            <a:r>
              <a:rPr lang="en-US" sz="2800">
                <a:latin typeface="Calibri"/>
                <a:ea typeface="Calibri"/>
                <a:cs typeface="Calibri"/>
              </a:rPr>
              <a:t>Scottsdale, AZ</a:t>
            </a:r>
          </a:p>
          <a:p>
            <a:r>
              <a:rPr lang="en-US" sz="2800">
                <a:latin typeface="Calibri"/>
                <a:ea typeface="Calibri"/>
                <a:cs typeface="Calibri"/>
              </a:rPr>
              <a:t>April 18, 2026</a:t>
            </a:r>
          </a:p>
        </p:txBody>
      </p:sp>
      <p:pic>
        <p:nvPicPr>
          <p:cNvPr id="4" name="Picture 3">
            <a:extLst>
              <a:ext uri="{FF2B5EF4-FFF2-40B4-BE49-F238E27FC236}">
                <a16:creationId xmlns:a16="http://schemas.microsoft.com/office/drawing/2014/main" id="{0FC425B7-7D36-3EE8-7445-0307BBEFCAA7}"/>
              </a:ext>
            </a:extLst>
          </p:cNvPr>
          <p:cNvPicPr>
            <a:picLocks noChangeAspect="1"/>
          </p:cNvPicPr>
          <p:nvPr/>
        </p:nvPicPr>
        <p:blipFill>
          <a:blip r:embed="rId2"/>
          <a:stretch>
            <a:fillRect/>
          </a:stretch>
        </p:blipFill>
        <p:spPr>
          <a:xfrm>
            <a:off x="11331468" y="5708382"/>
            <a:ext cx="860532" cy="1148791"/>
          </a:xfrm>
          <a:prstGeom prst="rect">
            <a:avLst/>
          </a:prstGeom>
        </p:spPr>
      </p:pic>
      <p:pic>
        <p:nvPicPr>
          <p:cNvPr id="1026" name="Picture 2" descr="Home | Aerospace and Mechanical Engineering">
            <a:extLst>
              <a:ext uri="{FF2B5EF4-FFF2-40B4-BE49-F238E27FC236}">
                <a16:creationId xmlns:a16="http://schemas.microsoft.com/office/drawing/2014/main" id="{51E82A9A-7C45-8367-FD1D-A8BC9E95C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 y="5858359"/>
            <a:ext cx="5238678" cy="99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5C2FD-FCE2-8E25-30C6-13F711B537EA}"/>
              </a:ext>
            </a:extLst>
          </p:cNvPr>
          <p:cNvSpPr>
            <a:spLocks noGrp="1"/>
          </p:cNvSpPr>
          <p:nvPr>
            <p:ph type="title"/>
          </p:nvPr>
        </p:nvSpPr>
        <p:spPr>
          <a:xfrm>
            <a:off x="838200" y="2999272"/>
            <a:ext cx="10515600" cy="859456"/>
          </a:xfrm>
        </p:spPr>
        <p:txBody>
          <a:bodyPr>
            <a:normAutofit/>
          </a:bodyPr>
          <a:lstStyle/>
          <a:p>
            <a:pPr algn="ctr"/>
            <a:r>
              <a:rPr lang="en-US" sz="5400" b="1">
                <a:latin typeface="Calibri" panose="020F0502020204030204" pitchFamily="34" charset="0"/>
                <a:cs typeface="Calibri" panose="020F0502020204030204" pitchFamily="34" charset="0"/>
              </a:rPr>
              <a:t>Thank you!</a:t>
            </a:r>
          </a:p>
        </p:txBody>
      </p:sp>
    </p:spTree>
    <p:extLst>
      <p:ext uri="{BB962C8B-B14F-4D97-AF65-F5344CB8AC3E}">
        <p14:creationId xmlns:p14="http://schemas.microsoft.com/office/powerpoint/2010/main" val="1598565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B5844-94D5-D6F0-8A29-F886CF991D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F694F-0D8B-9EB5-3623-1D45CA971C72}"/>
              </a:ext>
            </a:extLst>
          </p:cNvPr>
          <p:cNvSpPr>
            <a:spLocks noGrp="1"/>
          </p:cNvSpPr>
          <p:nvPr>
            <p:ph type="title"/>
          </p:nvPr>
        </p:nvSpPr>
        <p:spPr>
          <a:xfrm>
            <a:off x="109778" y="18256"/>
            <a:ext cx="12082221" cy="662782"/>
          </a:xfrm>
        </p:spPr>
        <p:txBody>
          <a:bodyPr>
            <a:normAutofit/>
          </a:bodyPr>
          <a:lstStyle/>
          <a:p>
            <a:pPr algn="ctr"/>
            <a:r>
              <a:rPr lang="en-US" sz="4000" b="1" dirty="0">
                <a:latin typeface="Calibri" panose="020F0502020204030204" pitchFamily="34" charset="0"/>
                <a:cs typeface="Calibri" panose="020F0502020204030204" pitchFamily="34" charset="0"/>
              </a:rPr>
              <a:t>References</a:t>
            </a:r>
          </a:p>
        </p:txBody>
      </p:sp>
      <p:sp>
        <p:nvSpPr>
          <p:cNvPr id="3" name="Content Placeholder 2">
            <a:extLst>
              <a:ext uri="{FF2B5EF4-FFF2-40B4-BE49-F238E27FC236}">
                <a16:creationId xmlns:a16="http://schemas.microsoft.com/office/drawing/2014/main" id="{D33F55AE-E4D2-D02B-E983-4DC00AAAE0A4}"/>
              </a:ext>
            </a:extLst>
          </p:cNvPr>
          <p:cNvSpPr>
            <a:spLocks noGrp="1"/>
          </p:cNvSpPr>
          <p:nvPr>
            <p:ph idx="1"/>
          </p:nvPr>
        </p:nvSpPr>
        <p:spPr>
          <a:xfrm>
            <a:off x="109778" y="681038"/>
            <a:ext cx="11972444" cy="2480616"/>
          </a:xfrm>
        </p:spPr>
        <p:txBody>
          <a:bodyPr vert="horz" lIns="91440" tIns="45720" rIns="91440" bIns="45720" rtlCol="0" anchor="t">
            <a:normAutofit/>
          </a:bodyPr>
          <a:lstStyle/>
          <a:p>
            <a:pPr marL="0" indent="0">
              <a:buNone/>
            </a:pPr>
            <a:r>
              <a:rPr lang="en-US" sz="1800">
                <a:latin typeface="Calibri"/>
                <a:ea typeface="Calibri"/>
                <a:cs typeface="Calibri"/>
              </a:rPr>
              <a:t>Emmons, H. W., "The Laminar-Turbulent Transition in a Boundary Layer — Part I," </a:t>
            </a:r>
            <a:r>
              <a:rPr lang="en-US" sz="1800" i="1">
                <a:latin typeface="Calibri"/>
                <a:ea typeface="Calibri"/>
                <a:cs typeface="Calibri"/>
              </a:rPr>
              <a:t>Journal of the Aeronautical Sciences</a:t>
            </a:r>
            <a:r>
              <a:rPr lang="en-US" sz="1800">
                <a:latin typeface="Calibri"/>
                <a:ea typeface="Calibri"/>
                <a:cs typeface="Calibri"/>
              </a:rPr>
              <a:t>, Vol. 18, No. 7, 1951, pp. 490–498.</a:t>
            </a:r>
          </a:p>
          <a:p>
            <a:pPr marL="0" indent="0">
              <a:buNone/>
            </a:pPr>
            <a:r>
              <a:rPr lang="en-US" sz="1800">
                <a:latin typeface="Calibri"/>
                <a:ea typeface="Calibri"/>
                <a:cs typeface="Calibri"/>
              </a:rPr>
              <a:t>Schneider, S., “Hypersonic laminar–turbulent transition on circular cones and scramjet forebodies,” </a:t>
            </a:r>
            <a:r>
              <a:rPr lang="en-US" sz="1800" i="1" dirty="0">
                <a:latin typeface="Calibri"/>
                <a:ea typeface="Calibri"/>
                <a:cs typeface="Calibri"/>
              </a:rPr>
              <a:t>Progress in Aerospace Sciences</a:t>
            </a:r>
            <a:r>
              <a:rPr lang="en-US" sz="1800" dirty="0">
                <a:latin typeface="Calibri"/>
                <a:ea typeface="Calibri"/>
                <a:cs typeface="Calibri"/>
              </a:rPr>
              <a:t>, Vol. 40, No. 1, 2004, pp. 1–50. </a:t>
            </a: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E3993CB-23C8-5E01-C242-ED81DA09CFA9}"/>
              </a:ext>
            </a:extLst>
          </p:cNvPr>
          <p:cNvSpPr>
            <a:spLocks noGrp="1"/>
          </p:cNvSpPr>
          <p:nvPr>
            <p:ph type="sldNum" sz="quarter" idx="12"/>
          </p:nvPr>
        </p:nvSpPr>
        <p:spPr/>
        <p:txBody>
          <a:bodyPr/>
          <a:lstStyle/>
          <a:p>
            <a:fld id="{330EA680-D336-4FF7-8B7A-9848BB0A1C32}" type="slidenum">
              <a:rPr lang="en-US" smtClean="0"/>
              <a:t>10</a:t>
            </a:fld>
            <a:endParaRPr lang="en-US" dirty="0"/>
          </a:p>
        </p:txBody>
      </p:sp>
      <p:sp>
        <p:nvSpPr>
          <p:cNvPr id="5" name="Title 1">
            <a:extLst>
              <a:ext uri="{FF2B5EF4-FFF2-40B4-BE49-F238E27FC236}">
                <a16:creationId xmlns:a16="http://schemas.microsoft.com/office/drawing/2014/main" id="{FD8A1078-3F3D-2A38-5CDF-DFEFEE433E20}"/>
              </a:ext>
            </a:extLst>
          </p:cNvPr>
          <p:cNvSpPr txBox="1">
            <a:spLocks/>
          </p:cNvSpPr>
          <p:nvPr/>
        </p:nvSpPr>
        <p:spPr>
          <a:xfrm>
            <a:off x="109779" y="2766218"/>
            <a:ext cx="12082221" cy="662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Calibri" panose="020F0502020204030204" pitchFamily="34" charset="0"/>
                <a:cs typeface="Calibri" panose="020F0502020204030204" pitchFamily="34" charset="0"/>
              </a:rPr>
              <a:t>Disclaimer</a:t>
            </a:r>
          </a:p>
        </p:txBody>
      </p:sp>
      <p:sp>
        <p:nvSpPr>
          <p:cNvPr id="6" name="Content Placeholder 2">
            <a:extLst>
              <a:ext uri="{FF2B5EF4-FFF2-40B4-BE49-F238E27FC236}">
                <a16:creationId xmlns:a16="http://schemas.microsoft.com/office/drawing/2014/main" id="{30E83A05-7917-1231-2EB4-A47162150456}"/>
              </a:ext>
            </a:extLst>
          </p:cNvPr>
          <p:cNvSpPr txBox="1">
            <a:spLocks/>
          </p:cNvSpPr>
          <p:nvPr/>
        </p:nvSpPr>
        <p:spPr>
          <a:xfrm>
            <a:off x="109779" y="3429000"/>
            <a:ext cx="11972444" cy="248061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latin typeface="Calibri" panose="020F0502020204030204" pitchFamily="34" charset="0"/>
                <a:cs typeface="Calibri" panose="020F0502020204030204" pitchFamily="34" charset="0"/>
              </a:rPr>
              <a:t>The material contained in this document is based upon work supported by a National Aeronautics and Space Administration (NASA) cooperative agreement 80NSSC25M7084. Any opinions, findings, conclusions or recommendations expressed in this material are those of the author and do not necessarily reflect the views of NASA.</a:t>
            </a:r>
            <a:r>
              <a:rPr lang="en-US" sz="1800" i="1" dirty="0">
                <a:latin typeface="Calibri" panose="020F0502020204030204" pitchFamily="34" charset="0"/>
                <a:cs typeface="Calibri" panose="020F0502020204030204" pitchFamily="34" charset="0"/>
              </a:rPr>
              <a:t> </a:t>
            </a:r>
            <a:r>
              <a:rPr lang="en-US" sz="1800" dirty="0">
                <a:latin typeface="Calibri" panose="020F0502020204030204" pitchFamily="34" charset="0"/>
                <a:cs typeface="Calibri" panose="020F0502020204030204" pitchFamily="34" charset="0"/>
              </a:rPr>
              <a:t>This work was supported through a NASA grant awarded to the Arizona/NASA Space Grant Consortium.</a:t>
            </a:r>
          </a:p>
          <a:p>
            <a:endParaRPr lang="en-US" sz="1800" dirty="0">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2496861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914B-A060-D89B-A51F-135490D7A25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ight Arrow 6">
                <a:extLst>
                  <a:ext uri="{FF2B5EF4-FFF2-40B4-BE49-F238E27FC236}">
                    <a16:creationId xmlns:a16="http://schemas.microsoft.com/office/drawing/2014/main" id="{94BB7A4A-30AD-02F3-8DE1-4CC554A30149}"/>
                  </a:ext>
                </a:extLst>
              </p:cNvPr>
              <p:cNvSpPr/>
              <p:nvPr/>
            </p:nvSpPr>
            <p:spPr>
              <a:xfrm>
                <a:off x="228600" y="2589768"/>
                <a:ext cx="11853286" cy="1371600"/>
              </a:xfrm>
              <a:prstGeom prst="rightArrow">
                <a:avLst>
                  <a:gd name="adj1" fmla="val 64426"/>
                  <a:gd name="adj2" fmla="val 131311"/>
                </a:avLst>
              </a:prstGeom>
              <a:solidFill>
                <a:schemeClr val="tx2"/>
              </a:solidFill>
              <a:ln>
                <a:gradFill>
                  <a:gsLst>
                    <a:gs pos="29000">
                      <a:schemeClr val="tx1"/>
                    </a:gs>
                    <a:gs pos="28000">
                      <a:srgbClr val="002147"/>
                    </a:gs>
                    <a:gs pos="30000">
                      <a:srgbClr val="AB052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Calibri" panose="020F0502020204030204" pitchFamily="34" charset="0"/>
                    <a:cs typeface="Calibri" panose="020F0502020204030204" pitchFamily="34" charset="0"/>
                  </a:rPr>
                  <a:t>Mach # = ratio of flow velocity to speed of sound (M = U</a:t>
                </a:r>
                <a14:m>
                  <m:oMath xmlns:m="http://schemas.openxmlformats.org/officeDocument/2006/math">
                    <m:r>
                      <a:rPr lang="en-US" sz="2800" i="1" baseline="-25000">
                        <a:latin typeface="Cambria Math" panose="02040503050406030204" pitchFamily="18" charset="0"/>
                        <a:ea typeface="Cambria Math" panose="02040503050406030204" pitchFamily="18" charset="0"/>
                      </a:rPr>
                      <m:t>∞</m:t>
                    </m:r>
                  </m:oMath>
                </a14:m>
                <a:r>
                  <a:rPr lang="en-US" sz="2800">
                    <a:latin typeface="Calibri" panose="020F0502020204030204" pitchFamily="34" charset="0"/>
                    <a:cs typeface="Calibri" panose="020F0502020204030204" pitchFamily="34" charset="0"/>
                  </a:rPr>
                  <a:t>/c</a:t>
                </a:r>
                <a:r>
                  <a:rPr lang="en-US" sz="2800" baseline="-25000">
                    <a:latin typeface="Calibri" panose="020F0502020204030204" pitchFamily="34" charset="0"/>
                    <a:ea typeface="Cambria Math" panose="02040503050406030204" pitchFamily="18" charset="0"/>
                    <a:cs typeface="Calibri" panose="020F0502020204030204" pitchFamily="34" charset="0"/>
                  </a:rPr>
                  <a:t> </a:t>
                </a:r>
                <a14:m>
                  <m:oMath xmlns:m="http://schemas.openxmlformats.org/officeDocument/2006/math">
                    <m:r>
                      <a:rPr lang="en-US" sz="2800" i="1" baseline="-25000">
                        <a:latin typeface="Cambria Math" panose="02040503050406030204" pitchFamily="18" charset="0"/>
                        <a:ea typeface="Cambria Math" panose="02040503050406030204" pitchFamily="18" charset="0"/>
                      </a:rPr>
                      <m:t>∞</m:t>
                    </m:r>
                  </m:oMath>
                </a14:m>
                <a:r>
                  <a:rPr lang="en-US" sz="2800">
                    <a:latin typeface="Calibri" panose="020F0502020204030204" pitchFamily="34" charset="0"/>
                    <a:cs typeface="Calibri" panose="020F0502020204030204" pitchFamily="34" charset="0"/>
                  </a:rPr>
                  <a:t>)</a:t>
                </a:r>
              </a:p>
            </p:txBody>
          </p:sp>
        </mc:Choice>
        <mc:Fallback xmlns="">
          <p:sp>
            <p:nvSpPr>
              <p:cNvPr id="7" name="Right Arrow 6">
                <a:extLst>
                  <a:ext uri="{FF2B5EF4-FFF2-40B4-BE49-F238E27FC236}">
                    <a16:creationId xmlns:a16="http://schemas.microsoft.com/office/drawing/2014/main" id="{94BB7A4A-30AD-02F3-8DE1-4CC554A30149}"/>
                  </a:ext>
                </a:extLst>
              </p:cNvPr>
              <p:cNvSpPr>
                <a:spLocks noRot="1" noChangeAspect="1" noMove="1" noResize="1" noEditPoints="1" noAdjustHandles="1" noChangeArrowheads="1" noChangeShapeType="1" noTextEdit="1"/>
              </p:cNvSpPr>
              <p:nvPr/>
            </p:nvSpPr>
            <p:spPr>
              <a:xfrm>
                <a:off x="228600" y="2589768"/>
                <a:ext cx="11853286" cy="1371600"/>
              </a:xfrm>
              <a:prstGeom prst="rightArrow">
                <a:avLst>
                  <a:gd name="adj1" fmla="val 64426"/>
                  <a:gd name="adj2" fmla="val 131311"/>
                </a:avLst>
              </a:prstGeom>
              <a:blipFill>
                <a:blip r:embed="rId4"/>
                <a:stretch>
                  <a:fillRect/>
                </a:stretch>
              </a:blipFill>
              <a:ln>
                <a:gradFill>
                  <a:gsLst>
                    <a:gs pos="29000">
                      <a:schemeClr val="tx1"/>
                    </a:gs>
                    <a:gs pos="28000">
                      <a:srgbClr val="002147"/>
                    </a:gs>
                    <a:gs pos="30000">
                      <a:srgbClr val="AB0520"/>
                    </a:gs>
                  </a:gsLst>
                  <a:lin ang="0" scaled="0"/>
                </a:gradFill>
              </a:ln>
            </p:spPr>
            <p:txBody>
              <a:bodyPr/>
              <a:lstStyle/>
              <a:p>
                <a:r>
                  <a:rPr lang="en-US">
                    <a:noFill/>
                  </a:rPr>
                  <a:t> </a:t>
                </a:r>
              </a:p>
            </p:txBody>
          </p:sp>
        </mc:Fallback>
      </mc:AlternateContent>
      <p:sp>
        <p:nvSpPr>
          <p:cNvPr id="2" name="Title 1">
            <a:extLst>
              <a:ext uri="{FF2B5EF4-FFF2-40B4-BE49-F238E27FC236}">
                <a16:creationId xmlns:a16="http://schemas.microsoft.com/office/drawing/2014/main" id="{D2FFDF4C-7748-7A9F-C272-217C8863BA8D}"/>
              </a:ext>
            </a:extLst>
          </p:cNvPr>
          <p:cNvSpPr>
            <a:spLocks noGrp="1"/>
          </p:cNvSpPr>
          <p:nvPr>
            <p:ph type="title"/>
          </p:nvPr>
        </p:nvSpPr>
        <p:spPr>
          <a:xfrm>
            <a:off x="0" y="19900"/>
            <a:ext cx="12192000" cy="673469"/>
          </a:xfrm>
        </p:spPr>
        <p:txBody>
          <a:bodyPr>
            <a:normAutofit/>
          </a:bodyPr>
          <a:lstStyle/>
          <a:p>
            <a:pPr algn="ctr"/>
            <a:r>
              <a:rPr lang="en-US" sz="4000" b="1">
                <a:latin typeface="Calibri"/>
                <a:ea typeface="Calibri"/>
                <a:cs typeface="Calibri"/>
              </a:rPr>
              <a:t>What is </a:t>
            </a:r>
            <a:r>
              <a:rPr lang="en-US" sz="4000" b="1" err="1">
                <a:latin typeface="Calibri"/>
                <a:ea typeface="Calibri"/>
                <a:cs typeface="Calibri"/>
              </a:rPr>
              <a:t>Hypersonics</a:t>
            </a:r>
            <a:r>
              <a:rPr lang="en-US" sz="4000" b="1">
                <a:latin typeface="Calibri"/>
                <a:ea typeface="Calibri"/>
                <a:cs typeface="Calibri"/>
              </a:rPr>
              <a:t>?</a:t>
            </a:r>
          </a:p>
        </p:txBody>
      </p:sp>
      <p:sp>
        <p:nvSpPr>
          <p:cNvPr id="6" name="TextBox 5">
            <a:extLst>
              <a:ext uri="{FF2B5EF4-FFF2-40B4-BE49-F238E27FC236}">
                <a16:creationId xmlns:a16="http://schemas.microsoft.com/office/drawing/2014/main" id="{10266DA1-2BFA-76AF-5BFD-4EFBA6D8EE09}"/>
              </a:ext>
            </a:extLst>
          </p:cNvPr>
          <p:cNvSpPr txBox="1"/>
          <p:nvPr/>
        </p:nvSpPr>
        <p:spPr>
          <a:xfrm>
            <a:off x="2011680" y="1199407"/>
            <a:ext cx="2743200" cy="935629"/>
          </a:xfrm>
          <a:prstGeom prst="rect">
            <a:avLst/>
          </a:prstGeom>
          <a:noFill/>
        </p:spPr>
        <p:txBody>
          <a:bodyPr wrap="square" rtlCol="0">
            <a:noAutofit/>
          </a:bodyPr>
          <a:lstStyle/>
          <a:p>
            <a:pPr algn="ctr"/>
            <a:r>
              <a:rPr lang="en-US" sz="2800">
                <a:latin typeface="Calibri" panose="020F0502020204030204" pitchFamily="34" charset="0"/>
                <a:cs typeface="Calibri" panose="020F0502020204030204" pitchFamily="34" charset="0"/>
              </a:rPr>
              <a:t>M = 1</a:t>
            </a:r>
          </a:p>
          <a:p>
            <a:pPr algn="ctr"/>
            <a:r>
              <a:rPr lang="en-US" sz="2800">
                <a:latin typeface="Calibri" panose="020F0502020204030204" pitchFamily="34" charset="0"/>
                <a:cs typeface="Calibri" panose="020F0502020204030204" pitchFamily="34" charset="0"/>
              </a:rPr>
              <a:t>“Sound barrier”</a:t>
            </a:r>
          </a:p>
        </p:txBody>
      </p:sp>
      <p:sp>
        <p:nvSpPr>
          <p:cNvPr id="12" name="TextBox 11">
            <a:extLst>
              <a:ext uri="{FF2B5EF4-FFF2-40B4-BE49-F238E27FC236}">
                <a16:creationId xmlns:a16="http://schemas.microsoft.com/office/drawing/2014/main" id="{511B9A0C-5257-7F93-C647-A320D0040358}"/>
              </a:ext>
            </a:extLst>
          </p:cNvPr>
          <p:cNvSpPr txBox="1"/>
          <p:nvPr/>
        </p:nvSpPr>
        <p:spPr>
          <a:xfrm>
            <a:off x="-216976" y="3840480"/>
            <a:ext cx="2743200" cy="822960"/>
          </a:xfrm>
          <a:prstGeom prst="rect">
            <a:avLst/>
          </a:prstGeom>
          <a:noFill/>
        </p:spPr>
        <p:txBody>
          <a:bodyPr wrap="square" rtlCol="0">
            <a:noAutofit/>
          </a:bodyPr>
          <a:lstStyle/>
          <a:p>
            <a:pPr algn="ctr"/>
            <a:r>
              <a:rPr lang="en-US" sz="2800">
                <a:latin typeface="Calibri" panose="020F0502020204030204" pitchFamily="34" charset="0"/>
                <a:cs typeface="Calibri" panose="020F0502020204030204" pitchFamily="34" charset="0"/>
              </a:rPr>
              <a:t>Subsonic</a:t>
            </a:r>
          </a:p>
          <a:p>
            <a:pPr algn="ctr"/>
            <a:r>
              <a:rPr lang="en-US" sz="2800">
                <a:latin typeface="Calibri" panose="020F0502020204030204" pitchFamily="34" charset="0"/>
                <a:cs typeface="Calibri" panose="020F0502020204030204" pitchFamily="34" charset="0"/>
              </a:rPr>
              <a:t>M &lt; 1</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96AC7C4-DECC-2B75-9B39-9BD90928FDA3}"/>
                  </a:ext>
                </a:extLst>
              </p:cNvPr>
              <p:cNvSpPr txBox="1"/>
              <p:nvPr/>
            </p:nvSpPr>
            <p:spPr>
              <a:xfrm>
                <a:off x="2041907" y="3840480"/>
                <a:ext cx="2743200" cy="822960"/>
              </a:xfrm>
              <a:prstGeom prst="rect">
                <a:avLst/>
              </a:prstGeom>
              <a:noFill/>
            </p:spPr>
            <p:txBody>
              <a:bodyPr wrap="square" rtlCol="0">
                <a:noAutofit/>
              </a:bodyPr>
              <a:lstStyle/>
              <a:p>
                <a:pPr algn="ctr"/>
                <a:r>
                  <a:rPr lang="en-US" sz="2800">
                    <a:latin typeface="Calibri" panose="020F0502020204030204" pitchFamily="34" charset="0"/>
                    <a:cs typeface="Calibri" panose="020F0502020204030204" pitchFamily="34" charset="0"/>
                  </a:rPr>
                  <a:t>Transonic</a:t>
                </a:r>
              </a:p>
              <a:p>
                <a:pPr algn="ctr"/>
                <a:r>
                  <a:rPr lang="en-US" sz="2800">
                    <a:latin typeface="Calibri" panose="020F0502020204030204" pitchFamily="34" charset="0"/>
                    <a:cs typeface="Calibri" panose="020F0502020204030204" pitchFamily="34" charset="0"/>
                  </a:rPr>
                  <a:t>0.8 </a:t>
                </a:r>
                <a14:m>
                  <m:oMath xmlns:m="http://schemas.openxmlformats.org/officeDocument/2006/math">
                    <m:r>
                      <a:rPr lang="en-US" sz="2800" i="1">
                        <a:latin typeface="Cambria Math" panose="02040503050406030204" pitchFamily="18" charset="0"/>
                        <a:ea typeface="Cambria Math" panose="02040503050406030204" pitchFamily="18" charset="0"/>
                      </a:rPr>
                      <m:t>≤</m:t>
                    </m:r>
                  </m:oMath>
                </a14:m>
                <a:r>
                  <a:rPr lang="en-US" sz="2800">
                    <a:latin typeface="Calibri" panose="020F0502020204030204" pitchFamily="34" charset="0"/>
                    <a:cs typeface="Calibri" panose="020F0502020204030204" pitchFamily="34" charset="0"/>
                  </a:rPr>
                  <a:t> M </a:t>
                </a:r>
                <a14:m>
                  <m:oMath xmlns:m="http://schemas.openxmlformats.org/officeDocument/2006/math">
                    <m:r>
                      <a:rPr lang="en-US" sz="2800" i="1">
                        <a:latin typeface="Cambria Math" panose="02040503050406030204" pitchFamily="18" charset="0"/>
                        <a:ea typeface="Cambria Math" panose="02040503050406030204" pitchFamily="18" charset="0"/>
                      </a:rPr>
                      <m:t>≤</m:t>
                    </m:r>
                  </m:oMath>
                </a14:m>
                <a:r>
                  <a:rPr lang="en-US" sz="2800">
                    <a:latin typeface="Calibri" panose="020F0502020204030204" pitchFamily="34" charset="0"/>
                    <a:cs typeface="Calibri" panose="020F0502020204030204" pitchFamily="34" charset="0"/>
                  </a:rPr>
                  <a:t> 1.2</a:t>
                </a:r>
              </a:p>
            </p:txBody>
          </p:sp>
        </mc:Choice>
        <mc:Fallback xmlns="">
          <p:sp>
            <p:nvSpPr>
              <p:cNvPr id="13" name="TextBox 12">
                <a:extLst>
                  <a:ext uri="{FF2B5EF4-FFF2-40B4-BE49-F238E27FC236}">
                    <a16:creationId xmlns:a16="http://schemas.microsoft.com/office/drawing/2014/main" id="{096AC7C4-DECC-2B75-9B39-9BD90928FDA3}"/>
                  </a:ext>
                </a:extLst>
              </p:cNvPr>
              <p:cNvSpPr txBox="1">
                <a:spLocks noRot="1" noChangeAspect="1" noMove="1" noResize="1" noEditPoints="1" noAdjustHandles="1" noChangeArrowheads="1" noChangeShapeType="1" noTextEdit="1"/>
              </p:cNvSpPr>
              <p:nvPr/>
            </p:nvSpPr>
            <p:spPr>
              <a:xfrm>
                <a:off x="2041907" y="3840480"/>
                <a:ext cx="2743200" cy="822960"/>
              </a:xfrm>
              <a:prstGeom prst="rect">
                <a:avLst/>
              </a:prstGeom>
              <a:blipFill>
                <a:blip r:embed="rId5"/>
                <a:stretch>
                  <a:fillRect t="-6667" b="-36296"/>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2112BE1D-B99A-8793-AFA9-108FC2C66F16}"/>
              </a:ext>
            </a:extLst>
          </p:cNvPr>
          <p:cNvSpPr txBox="1"/>
          <p:nvPr/>
        </p:nvSpPr>
        <p:spPr>
          <a:xfrm>
            <a:off x="4769604" y="3840480"/>
            <a:ext cx="3657600" cy="822960"/>
          </a:xfrm>
          <a:prstGeom prst="rect">
            <a:avLst/>
          </a:prstGeom>
          <a:noFill/>
        </p:spPr>
        <p:txBody>
          <a:bodyPr wrap="square" rtlCol="0">
            <a:noAutofit/>
          </a:bodyPr>
          <a:lstStyle/>
          <a:p>
            <a:pPr algn="ctr"/>
            <a:r>
              <a:rPr lang="en-US" sz="2800">
                <a:latin typeface="Calibri" panose="020F0502020204030204" pitchFamily="34" charset="0"/>
                <a:cs typeface="Calibri" panose="020F0502020204030204" pitchFamily="34" charset="0"/>
              </a:rPr>
              <a:t>Supersonic</a:t>
            </a:r>
          </a:p>
          <a:p>
            <a:pPr algn="ctr"/>
            <a:r>
              <a:rPr lang="en-US" sz="2800">
                <a:latin typeface="Calibri" panose="020F0502020204030204" pitchFamily="34" charset="0"/>
                <a:cs typeface="Calibri" panose="020F0502020204030204" pitchFamily="34" charset="0"/>
              </a:rPr>
              <a:t>1 &lt; M &lt; 5</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A7F26DB-C30C-9543-9141-CB7F9F4EAF5F}"/>
                  </a:ext>
                </a:extLst>
              </p:cNvPr>
              <p:cNvSpPr txBox="1"/>
              <p:nvPr/>
            </p:nvSpPr>
            <p:spPr>
              <a:xfrm>
                <a:off x="7977756" y="3840480"/>
                <a:ext cx="4572000" cy="822960"/>
              </a:xfrm>
              <a:prstGeom prst="rect">
                <a:avLst/>
              </a:prstGeom>
              <a:noFill/>
            </p:spPr>
            <p:txBody>
              <a:bodyPr wrap="square" rtlCol="0">
                <a:noAutofit/>
              </a:bodyPr>
              <a:lstStyle/>
              <a:p>
                <a:pPr algn="ctr"/>
                <a:r>
                  <a:rPr lang="en-US" sz="2800">
                    <a:latin typeface="Calibri" panose="020F0502020204030204" pitchFamily="34" charset="0"/>
                    <a:cs typeface="Calibri" panose="020F0502020204030204" pitchFamily="34" charset="0"/>
                  </a:rPr>
                  <a:t>Hypersonic</a:t>
                </a:r>
              </a:p>
              <a:p>
                <a:pPr algn="ctr"/>
                <a:r>
                  <a:rPr lang="en-US" sz="2800">
                    <a:latin typeface="Calibri" panose="020F0502020204030204" pitchFamily="34" charset="0"/>
                    <a:cs typeface="Calibri" panose="020F0502020204030204" pitchFamily="34" charset="0"/>
                  </a:rPr>
                  <a:t>M &gt; 5 (</a:t>
                </a:r>
                <a14:m>
                  <m:oMath xmlns:m="http://schemas.openxmlformats.org/officeDocument/2006/math">
                    <m:r>
                      <a:rPr lang="en-US" sz="2800" i="1">
                        <a:latin typeface="Cambria Math" panose="02040503050406030204" pitchFamily="18" charset="0"/>
                        <a:ea typeface="Cambria Math" panose="02040503050406030204" pitchFamily="18" charset="0"/>
                      </a:rPr>
                      <m:t>≈</m:t>
                    </m:r>
                  </m:oMath>
                </a14:m>
                <a:r>
                  <a:rPr lang="en-US" sz="2800">
                    <a:latin typeface="Calibri" panose="020F0502020204030204" pitchFamily="34" charset="0"/>
                    <a:cs typeface="Calibri" panose="020F0502020204030204" pitchFamily="34" charset="0"/>
                  </a:rPr>
                  <a:t>1 mile/s)</a:t>
                </a:r>
              </a:p>
            </p:txBody>
          </p:sp>
        </mc:Choice>
        <mc:Fallback xmlns="">
          <p:sp>
            <p:nvSpPr>
              <p:cNvPr id="15" name="TextBox 14">
                <a:extLst>
                  <a:ext uri="{FF2B5EF4-FFF2-40B4-BE49-F238E27FC236}">
                    <a16:creationId xmlns:a16="http://schemas.microsoft.com/office/drawing/2014/main" id="{2A7F26DB-C30C-9543-9141-CB7F9F4EAF5F}"/>
                  </a:ext>
                </a:extLst>
              </p:cNvPr>
              <p:cNvSpPr txBox="1">
                <a:spLocks noRot="1" noChangeAspect="1" noMove="1" noResize="1" noEditPoints="1" noAdjustHandles="1" noChangeArrowheads="1" noChangeShapeType="1" noTextEdit="1"/>
              </p:cNvSpPr>
              <p:nvPr/>
            </p:nvSpPr>
            <p:spPr>
              <a:xfrm>
                <a:off x="7977756" y="3840480"/>
                <a:ext cx="4572000" cy="822960"/>
              </a:xfrm>
              <a:prstGeom prst="rect">
                <a:avLst/>
              </a:prstGeom>
              <a:blipFill>
                <a:blip r:embed="rId6"/>
                <a:stretch>
                  <a:fillRect t="-6667" b="-36296"/>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008C25BE-F054-DE69-A14C-5BBE1FE761D5}"/>
              </a:ext>
            </a:extLst>
          </p:cNvPr>
          <p:cNvCxnSpPr>
            <a:cxnSpLocks/>
            <a:stCxn id="6" idx="2"/>
          </p:cNvCxnSpPr>
          <p:nvPr/>
        </p:nvCxnSpPr>
        <p:spPr>
          <a:xfrm>
            <a:off x="3383280" y="2135036"/>
            <a:ext cx="0" cy="8017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16" descr="A picture containing mountain, sky, outdoor, snow&#10;&#10;Description automatically generated">
            <a:extLst>
              <a:ext uri="{FF2B5EF4-FFF2-40B4-BE49-F238E27FC236}">
                <a16:creationId xmlns:a16="http://schemas.microsoft.com/office/drawing/2014/main" id="{AEC327DE-5E9D-491E-7B68-E91CCE516AF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999" r="16667" b="24997"/>
          <a:stretch/>
        </p:blipFill>
        <p:spPr>
          <a:xfrm>
            <a:off x="375724" y="5560072"/>
            <a:ext cx="1554480" cy="957727"/>
          </a:xfrm>
          <a:prstGeom prst="rect">
            <a:avLst/>
          </a:prstGeom>
        </p:spPr>
      </p:pic>
      <p:pic>
        <p:nvPicPr>
          <p:cNvPr id="18" name="Picture 17" descr="A large airplane flying over a city&#10;&#10;Description automatically generated with low confidence">
            <a:extLst>
              <a:ext uri="{FF2B5EF4-FFF2-40B4-BE49-F238E27FC236}">
                <a16:creationId xmlns:a16="http://schemas.microsoft.com/office/drawing/2014/main" id="{A70DFD8D-3BD3-2AE0-1448-D953438E3F0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0038" r="2918" b="19826"/>
          <a:stretch/>
        </p:blipFill>
        <p:spPr>
          <a:xfrm>
            <a:off x="2076238" y="4754880"/>
            <a:ext cx="2663149" cy="1095433"/>
          </a:xfrm>
          <a:prstGeom prst="rect">
            <a:avLst/>
          </a:prstGeom>
        </p:spPr>
      </p:pic>
      <p:pic>
        <p:nvPicPr>
          <p:cNvPr id="19" name="Picture 18" descr="A picture containing outdoor, airplane, transport, aircraft&#10;&#10;Description automatically generated">
            <a:extLst>
              <a:ext uri="{FF2B5EF4-FFF2-40B4-BE49-F238E27FC236}">
                <a16:creationId xmlns:a16="http://schemas.microsoft.com/office/drawing/2014/main" id="{E479F1B6-12D4-BA90-C172-D7703FD2079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464" t="10399" r="14159" b="7855"/>
          <a:stretch/>
        </p:blipFill>
        <p:spPr>
          <a:xfrm>
            <a:off x="6581813" y="4780284"/>
            <a:ext cx="1560648" cy="1258652"/>
          </a:xfrm>
          <a:prstGeom prst="rect">
            <a:avLst/>
          </a:prstGeom>
        </p:spPr>
      </p:pic>
      <p:pic>
        <p:nvPicPr>
          <p:cNvPr id="20" name="Picture 19" descr="A jet flying in the sky&#10;&#10;Description automatically generated with low confidence">
            <a:extLst>
              <a:ext uri="{FF2B5EF4-FFF2-40B4-BE49-F238E27FC236}">
                <a16:creationId xmlns:a16="http://schemas.microsoft.com/office/drawing/2014/main" id="{EAE6BE70-BB15-8F3F-3968-9AED2ABF2C7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52434" y="1061711"/>
            <a:ext cx="2194560" cy="1651969"/>
          </a:xfrm>
          <a:prstGeom prst="rect">
            <a:avLst/>
          </a:prstGeom>
        </p:spPr>
      </p:pic>
      <p:pic>
        <p:nvPicPr>
          <p:cNvPr id="22" name="Picture 21" descr="A black and gold object in the sky&#10;&#10;Description automatically generated">
            <a:extLst>
              <a:ext uri="{FF2B5EF4-FFF2-40B4-BE49-F238E27FC236}">
                <a16:creationId xmlns:a16="http://schemas.microsoft.com/office/drawing/2014/main" id="{36E32A7E-8D0F-5A8D-ACAB-5680A6B6846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047" t="24394" r="6667" b="9877"/>
          <a:stretch/>
        </p:blipFill>
        <p:spPr>
          <a:xfrm>
            <a:off x="10061819" y="4745603"/>
            <a:ext cx="2020066" cy="1202581"/>
          </a:xfrm>
          <a:prstGeom prst="rect">
            <a:avLst/>
          </a:prstGeom>
        </p:spPr>
      </p:pic>
      <p:pic>
        <p:nvPicPr>
          <p:cNvPr id="23" name="Picture 22" descr="A jet taking off from a runway&#10;&#10;Description automatically generated">
            <a:extLst>
              <a:ext uri="{FF2B5EF4-FFF2-40B4-BE49-F238E27FC236}">
                <a16:creationId xmlns:a16="http://schemas.microsoft.com/office/drawing/2014/main" id="{66D5E2A2-ECC4-2E29-DD3C-949B60D43EC3}"/>
              </a:ext>
            </a:extLst>
          </p:cNvPr>
          <p:cNvPicPr>
            <a:picLocks noChangeAspect="1"/>
          </p:cNvPicPr>
          <p:nvPr/>
        </p:nvPicPr>
        <p:blipFill rotWithShape="1">
          <a:blip r:embed="rId12">
            <a:extLst>
              <a:ext uri="{28A0092B-C50C-407E-A947-70E740481C1C}">
                <a14:useLocalDpi xmlns:a14="http://schemas.microsoft.com/office/drawing/2010/main" val="0"/>
              </a:ext>
            </a:extLst>
          </a:blip>
          <a:srcRect l="14929" r="6693"/>
          <a:stretch/>
        </p:blipFill>
        <p:spPr>
          <a:xfrm>
            <a:off x="4917615" y="4779027"/>
            <a:ext cx="1664198" cy="1139241"/>
          </a:xfrm>
          <a:prstGeom prst="rect">
            <a:avLst/>
          </a:prstGeom>
        </p:spPr>
      </p:pic>
      <p:pic>
        <p:nvPicPr>
          <p:cNvPr id="24" name="Picture 23" descr="A white airplane flying in the sky&#10;&#10;Description automatically generated">
            <a:extLst>
              <a:ext uri="{FF2B5EF4-FFF2-40B4-BE49-F238E27FC236}">
                <a16:creationId xmlns:a16="http://schemas.microsoft.com/office/drawing/2014/main" id="{39EB3854-DBC3-60D2-AFDF-FB737026658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76844" y="4754880"/>
            <a:ext cx="1554480" cy="823278"/>
          </a:xfrm>
          <a:prstGeom prst="rect">
            <a:avLst/>
          </a:prstGeom>
        </p:spPr>
      </p:pic>
      <p:sp>
        <p:nvSpPr>
          <p:cNvPr id="3" name="Slide Number Placeholder 4">
            <a:extLst>
              <a:ext uri="{FF2B5EF4-FFF2-40B4-BE49-F238E27FC236}">
                <a16:creationId xmlns:a16="http://schemas.microsoft.com/office/drawing/2014/main" id="{E596210A-F20C-6636-B000-8A83620D94D9}"/>
              </a:ext>
            </a:extLst>
          </p:cNvPr>
          <p:cNvSpPr txBox="1">
            <a:spLocks/>
          </p:cNvSpPr>
          <p:nvPr/>
        </p:nvSpPr>
        <p:spPr>
          <a:xfrm>
            <a:off x="5960045" y="6363731"/>
            <a:ext cx="271909" cy="3780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pPr/>
              <a:t>1</a:t>
            </a:fld>
            <a:endParaRPr lang="en-US" sz="1600" dirty="0">
              <a:solidFill>
                <a:schemeClr val="tx1"/>
              </a:solidFill>
              <a:latin typeface="Calibri" panose="020F0502020204030204" pitchFamily="34" charset="0"/>
              <a:cs typeface="Calibri" panose="020F0502020204030204" pitchFamily="34" charset="0"/>
            </a:endParaRPr>
          </a:p>
        </p:txBody>
      </p:sp>
      <p:pic>
        <p:nvPicPr>
          <p:cNvPr id="4" name="Picture 3" descr="Space Shuttle Ascent: Altitude vs. Time ...">
            <a:extLst>
              <a:ext uri="{FF2B5EF4-FFF2-40B4-BE49-F238E27FC236}">
                <a16:creationId xmlns:a16="http://schemas.microsoft.com/office/drawing/2014/main" id="{60B0CA0F-4FD1-81EF-13D8-FFF09B732399}"/>
              </a:ext>
            </a:extLst>
          </p:cNvPr>
          <p:cNvPicPr>
            <a:picLocks noChangeAspect="1"/>
          </p:cNvPicPr>
          <p:nvPr/>
        </p:nvPicPr>
        <p:blipFill>
          <a:blip r:embed="rId14"/>
          <a:stretch>
            <a:fillRect/>
          </a:stretch>
        </p:blipFill>
        <p:spPr>
          <a:xfrm>
            <a:off x="8441920" y="4744939"/>
            <a:ext cx="1839601" cy="1209202"/>
          </a:xfrm>
          <a:prstGeom prst="rect">
            <a:avLst/>
          </a:prstGeom>
        </p:spPr>
      </p:pic>
    </p:spTree>
    <p:extLst>
      <p:ext uri="{BB962C8B-B14F-4D97-AF65-F5344CB8AC3E}">
        <p14:creationId xmlns:p14="http://schemas.microsoft.com/office/powerpoint/2010/main" val="766739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54E42-F320-D96B-2F89-A6CD8F416C5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131E8D9-2D65-DA82-72CB-9D1195BB9224}"/>
              </a:ext>
            </a:extLst>
          </p:cNvPr>
          <p:cNvSpPr txBox="1"/>
          <p:nvPr/>
        </p:nvSpPr>
        <p:spPr>
          <a:xfrm>
            <a:off x="1042557" y="1079141"/>
            <a:ext cx="4182766" cy="981377"/>
          </a:xfrm>
          <a:prstGeom prst="rect">
            <a:avLst/>
          </a:prstGeom>
          <a:ln w="57150"/>
        </p:spPr>
        <p:style>
          <a:lnRef idx="2">
            <a:schemeClr val="dk1"/>
          </a:lnRef>
          <a:fillRef idx="1">
            <a:schemeClr val="lt1"/>
          </a:fillRef>
          <a:effectRef idx="0">
            <a:schemeClr val="dk1"/>
          </a:effectRef>
          <a:fontRef idx="minor">
            <a:schemeClr val="dk1"/>
          </a:fontRef>
        </p:style>
        <p:txBody>
          <a:bodyPr wrap="square" rtlCol="0">
            <a:noAutofit/>
          </a:bodyPr>
          <a:lstStyle/>
          <a:p>
            <a:pPr algn="ctr"/>
            <a:r>
              <a:rPr lang="en-US" sz="2800" dirty="0"/>
              <a:t>Fluid flows along object surface (freestream)</a:t>
            </a:r>
          </a:p>
          <a:p>
            <a:pPr algn="ctr"/>
            <a:endParaRPr lang="en-US" sz="2800" dirty="0"/>
          </a:p>
        </p:txBody>
      </p:sp>
      <p:sp>
        <p:nvSpPr>
          <p:cNvPr id="11" name="TextBox 10">
            <a:extLst>
              <a:ext uri="{FF2B5EF4-FFF2-40B4-BE49-F238E27FC236}">
                <a16:creationId xmlns:a16="http://schemas.microsoft.com/office/drawing/2014/main" id="{CB8F0F01-7279-F7CC-0227-45C95F471308}"/>
              </a:ext>
            </a:extLst>
          </p:cNvPr>
          <p:cNvSpPr txBox="1"/>
          <p:nvPr/>
        </p:nvSpPr>
        <p:spPr>
          <a:xfrm>
            <a:off x="6674742" y="5219362"/>
            <a:ext cx="4705551" cy="484302"/>
          </a:xfrm>
          <a:prstGeom prst="rect">
            <a:avLst/>
          </a:prstGeom>
          <a:solidFill>
            <a:schemeClr val="accent1">
              <a:lumMod val="20000"/>
              <a:lumOff val="80000"/>
              <a:alpha val="50000"/>
            </a:schemeClr>
          </a:solidFill>
          <a:ln w="57150">
            <a:solidFill>
              <a:schemeClr val="accent1"/>
            </a:solidFill>
          </a:ln>
          <a:effectLst/>
        </p:spPr>
        <p:txBody>
          <a:bodyPr wrap="square" rtlCol="0">
            <a:noAutofit/>
          </a:bodyPr>
          <a:lstStyle/>
          <a:p>
            <a:pPr algn="ctr"/>
            <a:r>
              <a:rPr lang="en-US" sz="2800" dirty="0">
                <a:solidFill>
                  <a:schemeClr val="accent1"/>
                </a:solidFill>
              </a:rPr>
              <a:t>Molecules stick to surface</a:t>
            </a:r>
          </a:p>
          <a:p>
            <a:pPr algn="ctr"/>
            <a:endParaRPr lang="en-US" sz="2200">
              <a:solidFill>
                <a:schemeClr val="accent1"/>
              </a:solidFill>
            </a:endParaRPr>
          </a:p>
        </p:txBody>
      </p:sp>
      <p:sp>
        <p:nvSpPr>
          <p:cNvPr id="15" name="TextBox 14">
            <a:extLst>
              <a:ext uri="{FF2B5EF4-FFF2-40B4-BE49-F238E27FC236}">
                <a16:creationId xmlns:a16="http://schemas.microsoft.com/office/drawing/2014/main" id="{700FB36B-EDF7-D4CA-AB32-9B8FC406C791}"/>
              </a:ext>
            </a:extLst>
          </p:cNvPr>
          <p:cNvSpPr txBox="1"/>
          <p:nvPr/>
        </p:nvSpPr>
        <p:spPr>
          <a:xfrm>
            <a:off x="6674742" y="2933918"/>
            <a:ext cx="4705551" cy="1865028"/>
          </a:xfrm>
          <a:prstGeom prst="rect">
            <a:avLst/>
          </a:prstGeom>
          <a:solidFill>
            <a:schemeClr val="accent3">
              <a:lumMod val="20000"/>
              <a:lumOff val="80000"/>
              <a:alpha val="50000"/>
            </a:schemeClr>
          </a:solidFill>
          <a:ln w="57150">
            <a:solidFill>
              <a:schemeClr val="accent3">
                <a:lumMod val="50000"/>
              </a:schemeClr>
            </a:solidFill>
          </a:ln>
          <a:effectLst/>
        </p:spPr>
        <p:txBody>
          <a:bodyPr wrap="square" rtlCol="0">
            <a:noAutofit/>
          </a:bodyPr>
          <a:lstStyle/>
          <a:p>
            <a:pPr algn="ctr"/>
            <a:r>
              <a:rPr lang="en-US" sz="2800" dirty="0">
                <a:solidFill>
                  <a:schemeClr val="accent3">
                    <a:lumMod val="50000"/>
                  </a:schemeClr>
                </a:solidFill>
              </a:rPr>
              <a:t>Molecules above surface are slowed down due to collisions with molecules sticking to surface (viscosity)</a:t>
            </a:r>
          </a:p>
          <a:p>
            <a:pPr algn="ctr"/>
            <a:endParaRPr lang="en-US" sz="2200">
              <a:solidFill>
                <a:schemeClr val="accent3">
                  <a:lumMod val="50000"/>
                </a:schemeClr>
              </a:solidFill>
            </a:endParaRPr>
          </a:p>
        </p:txBody>
      </p:sp>
      <p:sp>
        <p:nvSpPr>
          <p:cNvPr id="19" name="TextBox 18">
            <a:extLst>
              <a:ext uri="{FF2B5EF4-FFF2-40B4-BE49-F238E27FC236}">
                <a16:creationId xmlns:a16="http://schemas.microsoft.com/office/drawing/2014/main" id="{9BDBBD22-FFAD-2B13-9885-B56582EA6C4A}"/>
              </a:ext>
            </a:extLst>
          </p:cNvPr>
          <p:cNvSpPr txBox="1"/>
          <p:nvPr/>
        </p:nvSpPr>
        <p:spPr>
          <a:xfrm>
            <a:off x="6674742" y="1530700"/>
            <a:ext cx="4705551" cy="976825"/>
          </a:xfrm>
          <a:prstGeom prst="rect">
            <a:avLst/>
          </a:prstGeom>
          <a:solidFill>
            <a:schemeClr val="accent2">
              <a:lumMod val="20000"/>
              <a:lumOff val="80000"/>
              <a:alpha val="50000"/>
            </a:schemeClr>
          </a:solidFill>
          <a:ln w="57150">
            <a:solidFill>
              <a:schemeClr val="accent2"/>
            </a:solidFill>
          </a:ln>
          <a:effectLst/>
        </p:spPr>
        <p:txBody>
          <a:bodyPr wrap="square" rtlCol="0">
            <a:noAutofit/>
          </a:bodyPr>
          <a:lstStyle/>
          <a:p>
            <a:pPr algn="ctr"/>
            <a:r>
              <a:rPr lang="en-US" sz="2800" dirty="0">
                <a:solidFill>
                  <a:schemeClr val="accent2"/>
                </a:solidFill>
              </a:rPr>
              <a:t>Further out fewer collisions are affected by surface</a:t>
            </a:r>
          </a:p>
          <a:p>
            <a:pPr algn="ctr"/>
            <a:endParaRPr lang="en-US" sz="2200">
              <a:solidFill>
                <a:schemeClr val="accent2"/>
              </a:solidFill>
            </a:endParaRPr>
          </a:p>
        </p:txBody>
      </p:sp>
      <p:sp>
        <p:nvSpPr>
          <p:cNvPr id="5" name="Slide Number Placeholder 4">
            <a:extLst>
              <a:ext uri="{FF2B5EF4-FFF2-40B4-BE49-F238E27FC236}">
                <a16:creationId xmlns:a16="http://schemas.microsoft.com/office/drawing/2014/main" id="{0E5294CC-4255-9D65-8449-F5B029576B38}"/>
              </a:ext>
            </a:extLst>
          </p:cNvPr>
          <p:cNvSpPr>
            <a:spLocks noGrp="1"/>
          </p:cNvSpPr>
          <p:nvPr>
            <p:ph type="sldNum" sz="quarter" idx="12"/>
          </p:nvPr>
        </p:nvSpPr>
        <p:spPr>
          <a:xfrm>
            <a:off x="5960045" y="6363731"/>
            <a:ext cx="271909" cy="378032"/>
          </a:xfrm>
        </p:spPr>
        <p:txBody>
          <a:body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t>2</a:t>
            </a:fld>
            <a:endParaRPr lang="en-US" sz="1600" dirty="0">
              <a:solidFill>
                <a:schemeClr val="tx1"/>
              </a:solidFill>
              <a:latin typeface="Calibri" panose="020F0502020204030204" pitchFamily="34" charset="0"/>
              <a:cs typeface="Calibri" panose="020F0502020204030204" pitchFamily="34" charset="0"/>
            </a:endParaRPr>
          </a:p>
        </p:txBody>
      </p:sp>
      <p:sp>
        <p:nvSpPr>
          <p:cNvPr id="23" name="Title 1">
            <a:extLst>
              <a:ext uri="{FF2B5EF4-FFF2-40B4-BE49-F238E27FC236}">
                <a16:creationId xmlns:a16="http://schemas.microsoft.com/office/drawing/2014/main" id="{FAED2EF0-387E-77C7-C07D-B06F84DDF27A}"/>
              </a:ext>
            </a:extLst>
          </p:cNvPr>
          <p:cNvSpPr txBox="1">
            <a:spLocks/>
          </p:cNvSpPr>
          <p:nvPr/>
        </p:nvSpPr>
        <p:spPr>
          <a:xfrm>
            <a:off x="109778" y="18256"/>
            <a:ext cx="12082221" cy="662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Calibri" panose="020F0502020204030204" pitchFamily="34" charset="0"/>
                <a:cs typeface="Calibri" panose="020F0502020204030204" pitchFamily="34" charset="0"/>
              </a:rPr>
              <a:t>What is a Boundary Layer?</a:t>
            </a:r>
          </a:p>
        </p:txBody>
      </p:sp>
      <p:cxnSp>
        <p:nvCxnSpPr>
          <p:cNvPr id="7" name="Straight Connector 6">
            <a:extLst>
              <a:ext uri="{FF2B5EF4-FFF2-40B4-BE49-F238E27FC236}">
                <a16:creationId xmlns:a16="http://schemas.microsoft.com/office/drawing/2014/main" id="{F3DF728B-6D86-F8A4-C011-2DC84559A5CD}"/>
              </a:ext>
            </a:extLst>
          </p:cNvPr>
          <p:cNvCxnSpPr>
            <a:cxnSpLocks/>
          </p:cNvCxnSpPr>
          <p:nvPr/>
        </p:nvCxnSpPr>
        <p:spPr>
          <a:xfrm flipV="1">
            <a:off x="2549440" y="3601652"/>
            <a:ext cx="0" cy="1732486"/>
          </a:xfrm>
          <a:prstGeom prst="line">
            <a:avLst/>
          </a:prstGeom>
        </p:spPr>
        <p:style>
          <a:lnRef idx="2">
            <a:schemeClr val="dk1"/>
          </a:lnRef>
          <a:fillRef idx="0">
            <a:schemeClr val="dk1"/>
          </a:fillRef>
          <a:effectRef idx="1">
            <a:schemeClr val="dk1"/>
          </a:effectRef>
          <a:fontRef idx="minor">
            <a:schemeClr val="tx1"/>
          </a:fontRef>
        </p:style>
      </p:cxnSp>
      <p:sp>
        <p:nvSpPr>
          <p:cNvPr id="16" name="Freeform 15">
            <a:extLst>
              <a:ext uri="{FF2B5EF4-FFF2-40B4-BE49-F238E27FC236}">
                <a16:creationId xmlns:a16="http://schemas.microsoft.com/office/drawing/2014/main" id="{6C582C74-C6F3-DD20-D39B-42525D91C9BC}"/>
              </a:ext>
            </a:extLst>
          </p:cNvPr>
          <p:cNvSpPr/>
          <p:nvPr/>
        </p:nvSpPr>
        <p:spPr>
          <a:xfrm>
            <a:off x="2549440" y="3601652"/>
            <a:ext cx="1171883" cy="1731019"/>
          </a:xfrm>
          <a:custGeom>
            <a:avLst/>
            <a:gdLst>
              <a:gd name="csX0" fmla="*/ 0 w 635548"/>
              <a:gd name="csY0" fmla="*/ 938784 h 938784"/>
              <a:gd name="csX1" fmla="*/ 536448 w 635548"/>
              <a:gd name="csY1" fmla="*/ 670560 h 938784"/>
              <a:gd name="csX2" fmla="*/ 633984 w 635548"/>
              <a:gd name="csY2" fmla="*/ 0 h 938784"/>
            </a:gdLst>
            <a:ahLst/>
            <a:cxnLst>
              <a:cxn ang="0">
                <a:pos x="csX0" y="csY0"/>
              </a:cxn>
              <a:cxn ang="0">
                <a:pos x="csX1" y="csY1"/>
              </a:cxn>
              <a:cxn ang="0">
                <a:pos x="csX2" y="csY2"/>
              </a:cxn>
            </a:cxnLst>
            <a:rect l="l" t="t" r="r" b="b"/>
            <a:pathLst>
              <a:path w="635548" h="938784">
                <a:moveTo>
                  <a:pt x="0" y="938784"/>
                </a:moveTo>
                <a:cubicBezTo>
                  <a:pt x="215392" y="882904"/>
                  <a:pt x="430784" y="827024"/>
                  <a:pt x="536448" y="670560"/>
                </a:cubicBezTo>
                <a:cubicBezTo>
                  <a:pt x="642112" y="514096"/>
                  <a:pt x="638048" y="257048"/>
                  <a:pt x="633984" y="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B4944185-BF83-BEF4-3FBB-A17878C91F76}"/>
              </a:ext>
            </a:extLst>
          </p:cNvPr>
          <p:cNvCxnSpPr>
            <a:cxnSpLocks/>
            <a:endCxn id="16" idx="2"/>
          </p:cNvCxnSpPr>
          <p:nvPr/>
        </p:nvCxnSpPr>
        <p:spPr>
          <a:xfrm>
            <a:off x="2549440" y="3601652"/>
            <a:ext cx="11690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E6C94EBB-185B-2537-59AE-7325AAD4B38F}"/>
              </a:ext>
            </a:extLst>
          </p:cNvPr>
          <p:cNvCxnSpPr>
            <a:cxnSpLocks/>
          </p:cNvCxnSpPr>
          <p:nvPr/>
        </p:nvCxnSpPr>
        <p:spPr>
          <a:xfrm>
            <a:off x="2549440" y="3927623"/>
            <a:ext cx="11690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F08ADE9C-4AA1-EA89-41BC-23A545B97C41}"/>
              </a:ext>
            </a:extLst>
          </p:cNvPr>
          <p:cNvCxnSpPr>
            <a:cxnSpLocks/>
          </p:cNvCxnSpPr>
          <p:nvPr/>
        </p:nvCxnSpPr>
        <p:spPr>
          <a:xfrm>
            <a:off x="2549440" y="4252128"/>
            <a:ext cx="11690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CD60E82F-C8A1-F849-5964-48C0B6A320AD}"/>
              </a:ext>
            </a:extLst>
          </p:cNvPr>
          <p:cNvCxnSpPr>
            <a:cxnSpLocks/>
          </p:cNvCxnSpPr>
          <p:nvPr/>
        </p:nvCxnSpPr>
        <p:spPr>
          <a:xfrm>
            <a:off x="2549440" y="5164065"/>
            <a:ext cx="5845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982AF8F7-2175-E378-A2D6-9B71007089EE}"/>
              </a:ext>
            </a:extLst>
          </p:cNvPr>
          <p:cNvCxnSpPr>
            <a:cxnSpLocks/>
          </p:cNvCxnSpPr>
          <p:nvPr/>
        </p:nvCxnSpPr>
        <p:spPr>
          <a:xfrm>
            <a:off x="2549439" y="4891934"/>
            <a:ext cx="955903"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DCFDA820-0B53-D505-9690-A7CE312B9D97}"/>
              </a:ext>
            </a:extLst>
          </p:cNvPr>
          <p:cNvCxnSpPr>
            <a:cxnSpLocks/>
          </p:cNvCxnSpPr>
          <p:nvPr/>
        </p:nvCxnSpPr>
        <p:spPr>
          <a:xfrm>
            <a:off x="2549439" y="4578099"/>
            <a:ext cx="1107412"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34">
            <a:extLst>
              <a:ext uri="{FF2B5EF4-FFF2-40B4-BE49-F238E27FC236}">
                <a16:creationId xmlns:a16="http://schemas.microsoft.com/office/drawing/2014/main" id="{A7C23DCA-131D-44C8-B376-176B21D34556}"/>
              </a:ext>
            </a:extLst>
          </p:cNvPr>
          <p:cNvCxnSpPr>
            <a:cxnSpLocks/>
          </p:cNvCxnSpPr>
          <p:nvPr/>
        </p:nvCxnSpPr>
        <p:spPr>
          <a:xfrm>
            <a:off x="2549440" y="2647399"/>
            <a:ext cx="11690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6" name="Straight Arrow Connector 35">
            <a:extLst>
              <a:ext uri="{FF2B5EF4-FFF2-40B4-BE49-F238E27FC236}">
                <a16:creationId xmlns:a16="http://schemas.microsoft.com/office/drawing/2014/main" id="{E97715B0-1DE2-EA41-A879-DAE8B2058139}"/>
              </a:ext>
            </a:extLst>
          </p:cNvPr>
          <p:cNvCxnSpPr>
            <a:cxnSpLocks/>
          </p:cNvCxnSpPr>
          <p:nvPr/>
        </p:nvCxnSpPr>
        <p:spPr>
          <a:xfrm>
            <a:off x="2549440" y="2973370"/>
            <a:ext cx="11690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7" name="Straight Arrow Connector 36">
            <a:extLst>
              <a:ext uri="{FF2B5EF4-FFF2-40B4-BE49-F238E27FC236}">
                <a16:creationId xmlns:a16="http://schemas.microsoft.com/office/drawing/2014/main" id="{20C3C24B-53FC-18BA-E94D-D70C665D81E6}"/>
              </a:ext>
            </a:extLst>
          </p:cNvPr>
          <p:cNvCxnSpPr>
            <a:cxnSpLocks/>
          </p:cNvCxnSpPr>
          <p:nvPr/>
        </p:nvCxnSpPr>
        <p:spPr>
          <a:xfrm>
            <a:off x="2549440" y="3297876"/>
            <a:ext cx="11690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8" name="Straight Connector 37">
            <a:extLst>
              <a:ext uri="{FF2B5EF4-FFF2-40B4-BE49-F238E27FC236}">
                <a16:creationId xmlns:a16="http://schemas.microsoft.com/office/drawing/2014/main" id="{7FD91881-961C-9FF6-1406-77BA360824DA}"/>
              </a:ext>
            </a:extLst>
          </p:cNvPr>
          <p:cNvCxnSpPr>
            <a:cxnSpLocks/>
          </p:cNvCxnSpPr>
          <p:nvPr/>
        </p:nvCxnSpPr>
        <p:spPr>
          <a:xfrm flipV="1">
            <a:off x="2549439" y="2647399"/>
            <a:ext cx="0" cy="1028497"/>
          </a:xfrm>
          <a:prstGeom prst="line">
            <a:avLst/>
          </a:prstGeom>
        </p:spPr>
        <p:style>
          <a:lnRef idx="2">
            <a:schemeClr val="dk1"/>
          </a:lnRef>
          <a:fillRef idx="0">
            <a:schemeClr val="dk1"/>
          </a:fillRef>
          <a:effectRef idx="1">
            <a:schemeClr val="dk1"/>
          </a:effectRef>
          <a:fontRef idx="minor">
            <a:schemeClr val="tx1"/>
          </a:fontRef>
        </p:style>
      </p:cxnSp>
      <p:cxnSp>
        <p:nvCxnSpPr>
          <p:cNvPr id="40" name="Straight Connector 39">
            <a:extLst>
              <a:ext uri="{FF2B5EF4-FFF2-40B4-BE49-F238E27FC236}">
                <a16:creationId xmlns:a16="http://schemas.microsoft.com/office/drawing/2014/main" id="{5BD2B32D-D220-DCB5-8A33-47A9B2FEC774}"/>
              </a:ext>
            </a:extLst>
          </p:cNvPr>
          <p:cNvCxnSpPr>
            <a:cxnSpLocks/>
          </p:cNvCxnSpPr>
          <p:nvPr/>
        </p:nvCxnSpPr>
        <p:spPr>
          <a:xfrm flipV="1">
            <a:off x="3718440" y="2647399"/>
            <a:ext cx="0" cy="954253"/>
          </a:xfrm>
          <a:prstGeom prst="line">
            <a:avLst/>
          </a:prstGeom>
        </p:spPr>
        <p:style>
          <a:lnRef idx="2">
            <a:schemeClr val="dk1"/>
          </a:lnRef>
          <a:fillRef idx="0">
            <a:schemeClr val="dk1"/>
          </a:fillRef>
          <a:effectRef idx="1">
            <a:schemeClr val="dk1"/>
          </a:effectRef>
          <a:fontRef idx="minor">
            <a:schemeClr val="tx1"/>
          </a:fontRef>
        </p:style>
      </p:cxnSp>
      <p:sp>
        <p:nvSpPr>
          <p:cNvPr id="41" name="Rectangle 40">
            <a:extLst>
              <a:ext uri="{FF2B5EF4-FFF2-40B4-BE49-F238E27FC236}">
                <a16:creationId xmlns:a16="http://schemas.microsoft.com/office/drawing/2014/main" id="{A1191F02-0C1C-4FB9-8569-352584A303B9}"/>
              </a:ext>
            </a:extLst>
          </p:cNvPr>
          <p:cNvSpPr/>
          <p:nvPr/>
        </p:nvSpPr>
        <p:spPr>
          <a:xfrm>
            <a:off x="566978" y="5340309"/>
            <a:ext cx="5089084" cy="3168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1E6B1884-1DB1-BBB1-2473-E5AF9F803C2F}"/>
              </a:ext>
            </a:extLst>
          </p:cNvPr>
          <p:cNvSpPr/>
          <p:nvPr/>
        </p:nvSpPr>
        <p:spPr>
          <a:xfrm rot="2367266">
            <a:off x="3107776" y="4141776"/>
            <a:ext cx="584500" cy="1296015"/>
          </a:xfrm>
          <a:prstGeom prst="ellipse">
            <a:avLst/>
          </a:prstGeom>
          <a:noFill/>
          <a:ln w="57150" cap="flat" cmpd="sng" algn="ctr">
            <a:solidFill>
              <a:schemeClr val="accent3">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US"/>
          </a:p>
        </p:txBody>
      </p:sp>
      <p:sp>
        <p:nvSpPr>
          <p:cNvPr id="67" name="Oval 66">
            <a:extLst>
              <a:ext uri="{FF2B5EF4-FFF2-40B4-BE49-F238E27FC236}">
                <a16:creationId xmlns:a16="http://schemas.microsoft.com/office/drawing/2014/main" id="{AF41FBA4-CAA5-A1D4-D552-011BD430F7E4}"/>
              </a:ext>
            </a:extLst>
          </p:cNvPr>
          <p:cNvSpPr/>
          <p:nvPr/>
        </p:nvSpPr>
        <p:spPr>
          <a:xfrm rot="1329047">
            <a:off x="2334591" y="5082236"/>
            <a:ext cx="482011" cy="474964"/>
          </a:xfrm>
          <a:prstGeom prst="ellipse">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8" name="Oval 67">
            <a:extLst>
              <a:ext uri="{FF2B5EF4-FFF2-40B4-BE49-F238E27FC236}">
                <a16:creationId xmlns:a16="http://schemas.microsoft.com/office/drawing/2014/main" id="{4DA628B7-20EA-72D1-4489-4836008FD1B2}"/>
              </a:ext>
            </a:extLst>
          </p:cNvPr>
          <p:cNvSpPr/>
          <p:nvPr/>
        </p:nvSpPr>
        <p:spPr>
          <a:xfrm>
            <a:off x="3414359" y="2447669"/>
            <a:ext cx="584500" cy="1732486"/>
          </a:xfrm>
          <a:prstGeom prst="ellipse">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75" name="Left Brace 74">
            <a:extLst>
              <a:ext uri="{FF2B5EF4-FFF2-40B4-BE49-F238E27FC236}">
                <a16:creationId xmlns:a16="http://schemas.microsoft.com/office/drawing/2014/main" id="{45C9B9DA-964E-920F-0993-928B4CE0503E}"/>
              </a:ext>
            </a:extLst>
          </p:cNvPr>
          <p:cNvSpPr/>
          <p:nvPr/>
        </p:nvSpPr>
        <p:spPr>
          <a:xfrm>
            <a:off x="1450392" y="2647399"/>
            <a:ext cx="324853" cy="2685267"/>
          </a:xfrm>
          <a:prstGeom prst="leftBrace">
            <a:avLst/>
          </a:prstGeom>
          <a:ln w="38100">
            <a:solidFill>
              <a:schemeClr val="bg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TextBox 75">
            <a:extLst>
              <a:ext uri="{FF2B5EF4-FFF2-40B4-BE49-F238E27FC236}">
                <a16:creationId xmlns:a16="http://schemas.microsoft.com/office/drawing/2014/main" id="{7AAE65FA-9DB8-2597-A279-EC14CA434E84}"/>
              </a:ext>
            </a:extLst>
          </p:cNvPr>
          <p:cNvSpPr txBox="1"/>
          <p:nvPr/>
        </p:nvSpPr>
        <p:spPr>
          <a:xfrm>
            <a:off x="134804" y="3574533"/>
            <a:ext cx="1411785" cy="830997"/>
          </a:xfrm>
          <a:prstGeom prst="rect">
            <a:avLst/>
          </a:prstGeom>
          <a:noFill/>
          <a:ln>
            <a:noFill/>
          </a:ln>
        </p:spPr>
        <p:txBody>
          <a:bodyPr wrap="square" rtlCol="0">
            <a:spAutoFit/>
          </a:bodyPr>
          <a:lstStyle/>
          <a:p>
            <a:pPr algn="ctr"/>
            <a:r>
              <a:rPr lang="en-US" sz="2400" dirty="0">
                <a:solidFill>
                  <a:schemeClr val="bg2">
                    <a:lumMod val="50000"/>
                  </a:schemeClr>
                </a:solidFill>
                <a:latin typeface="Calibri" panose="020F0502020204030204" pitchFamily="34" charset="0"/>
                <a:cs typeface="Calibri" panose="020F0502020204030204" pitchFamily="34" charset="0"/>
              </a:rPr>
              <a:t>~ 1 – 5 mm tall</a:t>
            </a:r>
          </a:p>
        </p:txBody>
      </p:sp>
      <p:cxnSp>
        <p:nvCxnSpPr>
          <p:cNvPr id="78" name="Straight Arrow Connector 77">
            <a:extLst>
              <a:ext uri="{FF2B5EF4-FFF2-40B4-BE49-F238E27FC236}">
                <a16:creationId xmlns:a16="http://schemas.microsoft.com/office/drawing/2014/main" id="{F3E358CF-54C2-88F8-D82E-02096F0D216F}"/>
              </a:ext>
            </a:extLst>
          </p:cNvPr>
          <p:cNvCxnSpPr>
            <a:cxnSpLocks/>
            <a:stCxn id="19" idx="1"/>
            <a:endCxn id="68" idx="6"/>
          </p:cNvCxnSpPr>
          <p:nvPr/>
        </p:nvCxnSpPr>
        <p:spPr>
          <a:xfrm flipH="1">
            <a:off x="3998859" y="2019113"/>
            <a:ext cx="2675883" cy="1294799"/>
          </a:xfrm>
          <a:prstGeom prst="straightConnector1">
            <a:avLst/>
          </a:prstGeom>
          <a:ln w="38100">
            <a:solidFill>
              <a:schemeClr val="accent2"/>
            </a:solidFill>
            <a:tailEnd type="triangle"/>
          </a:ln>
        </p:spPr>
        <p:style>
          <a:lnRef idx="1">
            <a:schemeClr val="accent6"/>
          </a:lnRef>
          <a:fillRef idx="0">
            <a:schemeClr val="accent6"/>
          </a:fillRef>
          <a:effectRef idx="0">
            <a:schemeClr val="accent6"/>
          </a:effectRef>
          <a:fontRef idx="minor">
            <a:schemeClr val="tx1"/>
          </a:fontRef>
        </p:style>
      </p:cxnSp>
      <p:cxnSp>
        <p:nvCxnSpPr>
          <p:cNvPr id="79" name="Straight Arrow Connector 78">
            <a:extLst>
              <a:ext uri="{FF2B5EF4-FFF2-40B4-BE49-F238E27FC236}">
                <a16:creationId xmlns:a16="http://schemas.microsoft.com/office/drawing/2014/main" id="{25550660-12DF-2EC9-3002-A4BDE2486B38}"/>
              </a:ext>
            </a:extLst>
          </p:cNvPr>
          <p:cNvCxnSpPr>
            <a:cxnSpLocks/>
            <a:stCxn id="15" idx="1"/>
            <a:endCxn id="66" idx="7"/>
          </p:cNvCxnSpPr>
          <p:nvPr/>
        </p:nvCxnSpPr>
        <p:spPr>
          <a:xfrm flipH="1">
            <a:off x="3850765" y="3866432"/>
            <a:ext cx="2823977" cy="700873"/>
          </a:xfrm>
          <a:prstGeom prst="straightConnector1">
            <a:avLst/>
          </a:prstGeom>
          <a:ln w="38100">
            <a:solidFill>
              <a:schemeClr val="accent3">
                <a:lumMod val="50000"/>
              </a:schemeClr>
            </a:solidFill>
            <a:tailEnd type="triangle"/>
          </a:ln>
        </p:spPr>
        <p:style>
          <a:lnRef idx="1">
            <a:schemeClr val="accent6"/>
          </a:lnRef>
          <a:fillRef idx="0">
            <a:schemeClr val="accent6"/>
          </a:fillRef>
          <a:effectRef idx="0">
            <a:schemeClr val="accent6"/>
          </a:effectRef>
          <a:fontRef idx="minor">
            <a:schemeClr val="tx1"/>
          </a:fontRef>
        </p:style>
      </p:cxnSp>
      <p:cxnSp>
        <p:nvCxnSpPr>
          <p:cNvPr id="82" name="Straight Arrow Connector 81">
            <a:extLst>
              <a:ext uri="{FF2B5EF4-FFF2-40B4-BE49-F238E27FC236}">
                <a16:creationId xmlns:a16="http://schemas.microsoft.com/office/drawing/2014/main" id="{E2C54A94-C5A4-CEF0-6BEF-A2FE7BF0CABD}"/>
              </a:ext>
            </a:extLst>
          </p:cNvPr>
          <p:cNvCxnSpPr>
            <a:cxnSpLocks/>
            <a:stCxn id="11" idx="1"/>
            <a:endCxn id="67" idx="6"/>
          </p:cNvCxnSpPr>
          <p:nvPr/>
        </p:nvCxnSpPr>
        <p:spPr>
          <a:xfrm flipH="1" flipV="1">
            <a:off x="2798815" y="5410588"/>
            <a:ext cx="3875927" cy="50925"/>
          </a:xfrm>
          <a:prstGeom prst="straightConnector1">
            <a:avLst/>
          </a:prstGeom>
          <a:ln w="38100">
            <a:solidFill>
              <a:schemeClr val="accent1"/>
            </a:solidFill>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29568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17905-3DD7-F240-79AD-38C05227A098}"/>
            </a:ext>
          </a:extLst>
        </p:cNvPr>
        <p:cNvGrpSpPr/>
        <p:nvPr/>
      </p:nvGrpSpPr>
      <p:grpSpPr>
        <a:xfrm>
          <a:off x="0" y="0"/>
          <a:ext cx="0" cy="0"/>
          <a:chOff x="0" y="0"/>
          <a:chExt cx="0" cy="0"/>
        </a:xfrm>
      </p:grpSpPr>
      <p:pic>
        <p:nvPicPr>
          <p:cNvPr id="9" name="Picture 8" descr="A black and gold object in the sky&#10;&#10;Description automatically generated">
            <a:extLst>
              <a:ext uri="{FF2B5EF4-FFF2-40B4-BE49-F238E27FC236}">
                <a16:creationId xmlns:a16="http://schemas.microsoft.com/office/drawing/2014/main" id="{DC4F94E1-5484-8132-4DB2-23BE8E07FD13}"/>
              </a:ext>
            </a:extLst>
          </p:cNvPr>
          <p:cNvPicPr>
            <a:picLocks noChangeAspect="1"/>
          </p:cNvPicPr>
          <p:nvPr/>
        </p:nvPicPr>
        <p:blipFill rotWithShape="1">
          <a:blip r:embed="rId3">
            <a:extLst>
              <a:ext uri="{28A0092B-C50C-407E-A947-70E740481C1C}">
                <a14:useLocalDpi xmlns:a14="http://schemas.microsoft.com/office/drawing/2010/main" val="0"/>
              </a:ext>
            </a:extLst>
          </a:blip>
          <a:srcRect t="19232" b="9756"/>
          <a:stretch/>
        </p:blipFill>
        <p:spPr>
          <a:xfrm>
            <a:off x="387453" y="3063692"/>
            <a:ext cx="5594505" cy="2667784"/>
          </a:xfrm>
          <a:prstGeom prst="rect">
            <a:avLst/>
          </a:prstGeom>
        </p:spPr>
      </p:pic>
      <p:cxnSp>
        <p:nvCxnSpPr>
          <p:cNvPr id="10" name="Straight Connector 9">
            <a:extLst>
              <a:ext uri="{FF2B5EF4-FFF2-40B4-BE49-F238E27FC236}">
                <a16:creationId xmlns:a16="http://schemas.microsoft.com/office/drawing/2014/main" id="{C2233E3C-EEA3-7B3C-4B9D-AF2B78ED3586}"/>
              </a:ext>
            </a:extLst>
          </p:cNvPr>
          <p:cNvCxnSpPr>
            <a:cxnSpLocks/>
          </p:cNvCxnSpPr>
          <p:nvPr/>
        </p:nvCxnSpPr>
        <p:spPr>
          <a:xfrm flipH="1">
            <a:off x="2333587" y="3160323"/>
            <a:ext cx="2021429" cy="2359053"/>
          </a:xfrm>
          <a:prstGeom prst="line">
            <a:avLst/>
          </a:prstGeom>
          <a:ln w="57150">
            <a:solidFill>
              <a:schemeClr val="bg1"/>
            </a:solidFill>
            <a:headEnd type="triangle" w="med" len="lg"/>
            <a:tailEnd type="none" w="med"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819222D-C1BC-24D9-E28E-4425DB6FB0B8}"/>
              </a:ext>
            </a:extLst>
          </p:cNvPr>
          <p:cNvSpPr txBox="1"/>
          <p:nvPr/>
        </p:nvSpPr>
        <p:spPr>
          <a:xfrm>
            <a:off x="3621996" y="3051837"/>
            <a:ext cx="247156" cy="567078"/>
          </a:xfrm>
          <a:prstGeom prst="rect">
            <a:avLst/>
          </a:prstGeom>
          <a:noFill/>
        </p:spPr>
        <p:txBody>
          <a:bodyPr wrap="square" rtlCol="0">
            <a:spAutoFit/>
          </a:bodyPr>
          <a:lstStyle/>
          <a:p>
            <a:r>
              <a:rPr lang="en-US" sz="3085" dirty="0">
                <a:solidFill>
                  <a:srgbClr val="FFFF00"/>
                </a:solidFill>
              </a:rPr>
              <a:t>L</a:t>
            </a:r>
          </a:p>
        </p:txBody>
      </p:sp>
      <p:cxnSp>
        <p:nvCxnSpPr>
          <p:cNvPr id="12" name="Straight Connector 11">
            <a:extLst>
              <a:ext uri="{FF2B5EF4-FFF2-40B4-BE49-F238E27FC236}">
                <a16:creationId xmlns:a16="http://schemas.microsoft.com/office/drawing/2014/main" id="{FFDABBB0-7571-61BB-1320-A3A9F2F594E7}"/>
              </a:ext>
            </a:extLst>
          </p:cNvPr>
          <p:cNvCxnSpPr>
            <a:cxnSpLocks/>
          </p:cNvCxnSpPr>
          <p:nvPr/>
        </p:nvCxnSpPr>
        <p:spPr>
          <a:xfrm>
            <a:off x="4011474" y="3353929"/>
            <a:ext cx="0" cy="20265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1AF3433-9959-FB73-E045-BBBFE07482BA}"/>
              </a:ext>
            </a:extLst>
          </p:cNvPr>
          <p:cNvSpPr txBox="1"/>
          <p:nvPr/>
        </p:nvSpPr>
        <p:spPr>
          <a:xfrm>
            <a:off x="4319403" y="2888854"/>
            <a:ext cx="239264" cy="567078"/>
          </a:xfrm>
          <a:prstGeom prst="rect">
            <a:avLst/>
          </a:prstGeom>
          <a:noFill/>
        </p:spPr>
        <p:txBody>
          <a:bodyPr wrap="square" rtlCol="0">
            <a:spAutoFit/>
          </a:bodyPr>
          <a:lstStyle/>
          <a:p>
            <a:r>
              <a:rPr lang="en-US" sz="3085" dirty="0">
                <a:solidFill>
                  <a:schemeClr val="bg1"/>
                </a:solidFill>
              </a:rPr>
              <a:t>z</a:t>
            </a:r>
          </a:p>
        </p:txBody>
      </p:sp>
      <p:sp>
        <p:nvSpPr>
          <p:cNvPr id="14" name="TextBox 13">
            <a:extLst>
              <a:ext uri="{FF2B5EF4-FFF2-40B4-BE49-F238E27FC236}">
                <a16:creationId xmlns:a16="http://schemas.microsoft.com/office/drawing/2014/main" id="{5B7FB98C-C2D2-B229-705A-DF5968C90BA6}"/>
              </a:ext>
            </a:extLst>
          </p:cNvPr>
          <p:cNvSpPr txBox="1"/>
          <p:nvPr/>
        </p:nvSpPr>
        <p:spPr>
          <a:xfrm>
            <a:off x="387453" y="845079"/>
            <a:ext cx="11377825" cy="1371600"/>
          </a:xfrm>
          <a:prstGeom prst="rect">
            <a:avLst/>
          </a:prstGeom>
          <a:noFill/>
        </p:spPr>
        <p:txBody>
          <a:bodyPr wrap="square" rtlCol="0">
            <a:noAutofit/>
          </a:bodyPr>
          <a:lstStyle/>
          <a:p>
            <a:pPr marL="342900" indent="-342900">
              <a:buFont typeface="Arial" charset="0"/>
              <a:buChar char="•"/>
            </a:pPr>
            <a:r>
              <a:rPr lang="en-US" sz="2800" dirty="0">
                <a:latin typeface="Calibri" panose="020F0502020204030204" pitchFamily="34" charset="0"/>
                <a:cs typeface="Calibri" panose="020F0502020204030204" pitchFamily="34" charset="0"/>
              </a:rPr>
              <a:t>Significant increase in skin-friction and heat transfer in turbulent flow</a:t>
            </a:r>
          </a:p>
          <a:p>
            <a:pPr marL="342900" indent="-342900">
              <a:buFont typeface="Arial" charset="0"/>
              <a:buChar char="•"/>
            </a:pPr>
            <a:r>
              <a:rPr lang="en-US" sz="2800" dirty="0">
                <a:latin typeface="Calibri" panose="020F0502020204030204" pitchFamily="34" charset="0"/>
                <a:cs typeface="Calibri" panose="020F0502020204030204" pitchFamily="34" charset="0"/>
              </a:rPr>
              <a:t>Major impact on vehicle design and performance</a:t>
            </a:r>
          </a:p>
          <a:p>
            <a:pPr marL="800100" lvl="1" indent="-342900">
              <a:buFont typeface="Arial" charset="0"/>
              <a:buChar char="•"/>
            </a:pPr>
            <a:r>
              <a:rPr lang="en-US" sz="2800" dirty="0">
                <a:latin typeface="Calibri" panose="020F0502020204030204" pitchFamily="34" charset="0"/>
                <a:cs typeface="Calibri" panose="020F0502020204030204" pitchFamily="34" charset="0"/>
              </a:rPr>
              <a:t>(Thermal protection, aerodynamic drag, control authority)</a:t>
            </a:r>
          </a:p>
        </p:txBody>
      </p:sp>
      <p:pic>
        <p:nvPicPr>
          <p:cNvPr id="16" name="Picture 15" descr="Chart&#10;&#10;Description automatically generated">
            <a:extLst>
              <a:ext uri="{FF2B5EF4-FFF2-40B4-BE49-F238E27FC236}">
                <a16:creationId xmlns:a16="http://schemas.microsoft.com/office/drawing/2014/main" id="{5053AB9E-A262-AC57-2828-E2C591FDA45B}"/>
              </a:ext>
            </a:extLst>
          </p:cNvPr>
          <p:cNvPicPr>
            <a:picLocks noChangeAspect="1"/>
          </p:cNvPicPr>
          <p:nvPr/>
        </p:nvPicPr>
        <p:blipFill>
          <a:blip r:embed="rId4"/>
          <a:stretch>
            <a:fillRect/>
          </a:stretch>
        </p:blipFill>
        <p:spPr>
          <a:xfrm>
            <a:off x="6170774" y="2599130"/>
            <a:ext cx="5594504" cy="3442174"/>
          </a:xfrm>
          <a:prstGeom prst="rect">
            <a:avLst/>
          </a:prstGeom>
        </p:spPr>
      </p:pic>
      <p:sp>
        <p:nvSpPr>
          <p:cNvPr id="3" name="TextBox 2">
            <a:extLst>
              <a:ext uri="{FF2B5EF4-FFF2-40B4-BE49-F238E27FC236}">
                <a16:creationId xmlns:a16="http://schemas.microsoft.com/office/drawing/2014/main" id="{E00C3BBB-8350-85D3-A922-9AC1EF4D19F4}"/>
              </a:ext>
            </a:extLst>
          </p:cNvPr>
          <p:cNvSpPr txBox="1"/>
          <p:nvPr/>
        </p:nvSpPr>
        <p:spPr>
          <a:xfrm>
            <a:off x="8013882" y="5992723"/>
            <a:ext cx="1929539" cy="369332"/>
          </a:xfrm>
          <a:prstGeom prst="rect">
            <a:avLst/>
          </a:prstGeom>
          <a:noFill/>
        </p:spPr>
        <p:txBody>
          <a:bodyPr wrap="square" rtlCol="0">
            <a:spAutoFit/>
          </a:bodyPr>
          <a:lstStyle/>
          <a:p>
            <a:pPr algn="ctr"/>
            <a:r>
              <a:rPr lang="en-US" dirty="0"/>
              <a:t>(Schneider 2004)</a:t>
            </a:r>
          </a:p>
        </p:txBody>
      </p:sp>
      <p:sp>
        <p:nvSpPr>
          <p:cNvPr id="7" name="Title 1">
            <a:extLst>
              <a:ext uri="{FF2B5EF4-FFF2-40B4-BE49-F238E27FC236}">
                <a16:creationId xmlns:a16="http://schemas.microsoft.com/office/drawing/2014/main" id="{3B09AFA8-3109-E6E9-5170-DFDF61FC11AF}"/>
              </a:ext>
            </a:extLst>
          </p:cNvPr>
          <p:cNvSpPr txBox="1">
            <a:spLocks/>
          </p:cNvSpPr>
          <p:nvPr/>
        </p:nvSpPr>
        <p:spPr>
          <a:xfrm>
            <a:off x="109778" y="18256"/>
            <a:ext cx="12082221" cy="662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Calibri" panose="020F0502020204030204" pitchFamily="34" charset="0"/>
                <a:cs typeface="Calibri" panose="020F0502020204030204" pitchFamily="34" charset="0"/>
              </a:rPr>
              <a:t>What is Boundary Layer Transition?</a:t>
            </a:r>
          </a:p>
        </p:txBody>
      </p:sp>
      <p:sp>
        <p:nvSpPr>
          <p:cNvPr id="23" name="Slide Number Placeholder 4">
            <a:extLst>
              <a:ext uri="{FF2B5EF4-FFF2-40B4-BE49-F238E27FC236}">
                <a16:creationId xmlns:a16="http://schemas.microsoft.com/office/drawing/2014/main" id="{1AE03ECF-576D-9112-96B5-CB448D91F247}"/>
              </a:ext>
            </a:extLst>
          </p:cNvPr>
          <p:cNvSpPr>
            <a:spLocks noGrp="1"/>
          </p:cNvSpPr>
          <p:nvPr>
            <p:ph type="sldNum" sz="quarter" idx="12"/>
          </p:nvPr>
        </p:nvSpPr>
        <p:spPr>
          <a:xfrm>
            <a:off x="5960045" y="6363731"/>
            <a:ext cx="271909" cy="378032"/>
          </a:xfrm>
        </p:spPr>
        <p:txBody>
          <a:body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t>3</a:t>
            </a:fld>
            <a:endParaRPr lang="en-US" sz="1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4080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C696D-4CA6-F9B8-3A74-AE88A42BBD1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1C6F364-B148-10B5-2696-AE8C9B531562}"/>
              </a:ext>
            </a:extLst>
          </p:cNvPr>
          <p:cNvSpPr txBox="1"/>
          <p:nvPr/>
        </p:nvSpPr>
        <p:spPr>
          <a:xfrm>
            <a:off x="4474405" y="4309722"/>
            <a:ext cx="351378" cy="567078"/>
          </a:xfrm>
          <a:prstGeom prst="rect">
            <a:avLst/>
          </a:prstGeom>
          <a:noFill/>
        </p:spPr>
        <p:txBody>
          <a:bodyPr wrap="none" rtlCol="0">
            <a:spAutoFit/>
          </a:bodyPr>
          <a:lstStyle/>
          <a:p>
            <a:r>
              <a:rPr lang="en-US" sz="3085">
                <a:solidFill>
                  <a:schemeClr val="bg1"/>
                </a:solidFill>
              </a:rPr>
              <a:t>L</a:t>
            </a:r>
          </a:p>
        </p:txBody>
      </p:sp>
      <p:cxnSp>
        <p:nvCxnSpPr>
          <p:cNvPr id="12" name="Straight Connector 11">
            <a:extLst>
              <a:ext uri="{FF2B5EF4-FFF2-40B4-BE49-F238E27FC236}">
                <a16:creationId xmlns:a16="http://schemas.microsoft.com/office/drawing/2014/main" id="{85745069-081B-CF2B-3021-3D6C383BC2B0}"/>
              </a:ext>
            </a:extLst>
          </p:cNvPr>
          <p:cNvCxnSpPr>
            <a:cxnSpLocks/>
          </p:cNvCxnSpPr>
          <p:nvPr/>
        </p:nvCxnSpPr>
        <p:spPr>
          <a:xfrm>
            <a:off x="4863883" y="4611814"/>
            <a:ext cx="0" cy="2649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63E8323-D468-8629-C054-8E14AA8A4556}"/>
              </a:ext>
            </a:extLst>
          </p:cNvPr>
          <p:cNvSpPr txBox="1"/>
          <p:nvPr/>
        </p:nvSpPr>
        <p:spPr>
          <a:xfrm>
            <a:off x="5276901" y="4211050"/>
            <a:ext cx="340158" cy="567078"/>
          </a:xfrm>
          <a:prstGeom prst="rect">
            <a:avLst/>
          </a:prstGeom>
          <a:noFill/>
        </p:spPr>
        <p:txBody>
          <a:bodyPr wrap="none" rtlCol="0">
            <a:spAutoFit/>
          </a:bodyPr>
          <a:lstStyle/>
          <a:p>
            <a:r>
              <a:rPr lang="en-US" sz="3085">
                <a:solidFill>
                  <a:schemeClr val="bg1"/>
                </a:solidFill>
              </a:rPr>
              <a:t>z</a:t>
            </a:r>
          </a:p>
        </p:txBody>
      </p:sp>
      <p:sp>
        <p:nvSpPr>
          <p:cNvPr id="6" name="TextBox 5">
            <a:extLst>
              <a:ext uri="{FF2B5EF4-FFF2-40B4-BE49-F238E27FC236}">
                <a16:creationId xmlns:a16="http://schemas.microsoft.com/office/drawing/2014/main" id="{0B12D9B7-8515-8382-0B8A-EEA8A999011C}"/>
              </a:ext>
            </a:extLst>
          </p:cNvPr>
          <p:cNvSpPr txBox="1"/>
          <p:nvPr/>
        </p:nvSpPr>
        <p:spPr>
          <a:xfrm>
            <a:off x="4024942" y="5670746"/>
            <a:ext cx="4142117"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*particles not simulated - only for illustration purposes</a:t>
            </a:r>
          </a:p>
        </p:txBody>
      </p:sp>
      <p:sp>
        <p:nvSpPr>
          <p:cNvPr id="14" name="Title 1">
            <a:extLst>
              <a:ext uri="{FF2B5EF4-FFF2-40B4-BE49-F238E27FC236}">
                <a16:creationId xmlns:a16="http://schemas.microsoft.com/office/drawing/2014/main" id="{B18A8841-858F-1D1A-2EDF-8751C4C5C08E}"/>
              </a:ext>
            </a:extLst>
          </p:cNvPr>
          <p:cNvSpPr>
            <a:spLocks noGrp="1"/>
          </p:cNvSpPr>
          <p:nvPr>
            <p:ph type="title"/>
          </p:nvPr>
        </p:nvSpPr>
        <p:spPr>
          <a:xfrm>
            <a:off x="0" y="19900"/>
            <a:ext cx="12192000" cy="673469"/>
          </a:xfrm>
        </p:spPr>
        <p:txBody>
          <a:bodyPr>
            <a:normAutofit/>
          </a:bodyPr>
          <a:lstStyle/>
          <a:p>
            <a:pPr algn="ctr"/>
            <a:r>
              <a:rPr lang="en-US" sz="4000" b="1" dirty="0">
                <a:latin typeface="Calibri"/>
                <a:ea typeface="Calibri"/>
                <a:cs typeface="Calibri"/>
              </a:rPr>
              <a:t>What are Wave Packets?</a:t>
            </a:r>
          </a:p>
        </p:txBody>
      </p:sp>
      <p:pic>
        <p:nvPicPr>
          <p:cNvPr id="16" name="Picture 15">
            <a:extLst>
              <a:ext uri="{FF2B5EF4-FFF2-40B4-BE49-F238E27FC236}">
                <a16:creationId xmlns:a16="http://schemas.microsoft.com/office/drawing/2014/main" id="{C9162C79-64E2-25FC-8E08-357C255449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2587" y="2396125"/>
            <a:ext cx="5315944" cy="3274621"/>
          </a:xfrm>
          <a:prstGeom prst="rect">
            <a:avLst/>
          </a:prstGeom>
        </p:spPr>
      </p:pic>
      <p:pic>
        <p:nvPicPr>
          <p:cNvPr id="18" name="Picture 17">
            <a:extLst>
              <a:ext uri="{FF2B5EF4-FFF2-40B4-BE49-F238E27FC236}">
                <a16:creationId xmlns:a16="http://schemas.microsoft.com/office/drawing/2014/main" id="{E58D73EA-B1B3-11B9-BA79-C7503EA99B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469" y="2396125"/>
            <a:ext cx="5315944" cy="3274621"/>
          </a:xfrm>
          <a:prstGeom prst="rect">
            <a:avLst/>
          </a:prstGeom>
        </p:spPr>
      </p:pic>
      <p:sp>
        <p:nvSpPr>
          <p:cNvPr id="19" name="Slide Number Placeholder 4">
            <a:extLst>
              <a:ext uri="{FF2B5EF4-FFF2-40B4-BE49-F238E27FC236}">
                <a16:creationId xmlns:a16="http://schemas.microsoft.com/office/drawing/2014/main" id="{10D5C1E8-B4F9-54D6-98EF-E0CDC184DED3}"/>
              </a:ext>
            </a:extLst>
          </p:cNvPr>
          <p:cNvSpPr>
            <a:spLocks noGrp="1"/>
          </p:cNvSpPr>
          <p:nvPr>
            <p:ph type="sldNum" sz="quarter" idx="12"/>
          </p:nvPr>
        </p:nvSpPr>
        <p:spPr>
          <a:xfrm>
            <a:off x="5960045" y="6363731"/>
            <a:ext cx="271909" cy="378032"/>
          </a:xfrm>
        </p:spPr>
        <p:txBody>
          <a:body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t>4</a:t>
            </a:fld>
            <a:endParaRPr lang="en-US" sz="1600"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2B860E3-B1C6-8550-8453-83FDD1FEB1A2}"/>
              </a:ext>
            </a:extLst>
          </p:cNvPr>
          <p:cNvSpPr txBox="1"/>
          <p:nvPr/>
        </p:nvSpPr>
        <p:spPr>
          <a:xfrm>
            <a:off x="387453" y="845079"/>
            <a:ext cx="11377825" cy="1801872"/>
          </a:xfrm>
          <a:prstGeom prst="rect">
            <a:avLst/>
          </a:prstGeom>
          <a:noFill/>
        </p:spPr>
        <p:txBody>
          <a:bodyPr wrap="square" rtlCol="0">
            <a:noAutofit/>
          </a:bodyPr>
          <a:lstStyle/>
          <a:p>
            <a:pPr marL="514350" indent="-514350">
              <a:buFont typeface="+mj-lt"/>
              <a:buAutoNum type="arabicPeriod"/>
            </a:pPr>
            <a:r>
              <a:rPr lang="en-US" sz="2800" dirty="0">
                <a:latin typeface="Calibri"/>
                <a:ea typeface="Calibri"/>
                <a:cs typeface="Calibri"/>
              </a:rPr>
              <a:t>During flight particles impinge on surface</a:t>
            </a:r>
          </a:p>
          <a:p>
            <a:pPr marL="514350" indent="-514350">
              <a:buFont typeface="+mj-lt"/>
              <a:buAutoNum type="arabicPeriod"/>
            </a:pPr>
            <a:r>
              <a:rPr lang="en-US" sz="2800" dirty="0">
                <a:latin typeface="Calibri"/>
                <a:ea typeface="Calibri"/>
                <a:cs typeface="Calibri"/>
              </a:rPr>
              <a:t>Wave packet forms</a:t>
            </a:r>
          </a:p>
          <a:p>
            <a:pPr marL="514350" indent="-514350">
              <a:buFont typeface="+mj-lt"/>
              <a:buAutoNum type="arabicPeriod"/>
            </a:pPr>
            <a:r>
              <a:rPr lang="en-US" sz="2800" dirty="0">
                <a:latin typeface="Calibri"/>
                <a:ea typeface="Calibri"/>
                <a:cs typeface="Calibri"/>
              </a:rPr>
              <a:t>Wave packets evolve into turbulent spots =&gt; transition</a:t>
            </a:r>
          </a:p>
        </p:txBody>
      </p:sp>
    </p:spTree>
    <p:extLst>
      <p:ext uri="{BB962C8B-B14F-4D97-AF65-F5344CB8AC3E}">
        <p14:creationId xmlns:p14="http://schemas.microsoft.com/office/powerpoint/2010/main" val="1445728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BEAFC-985D-B2A7-5591-CFFAF7C14D8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C45319A-38CF-2C3A-FC9F-34D599ED2D8C}"/>
              </a:ext>
            </a:extLst>
          </p:cNvPr>
          <p:cNvSpPr txBox="1">
            <a:spLocks/>
          </p:cNvSpPr>
          <p:nvPr/>
        </p:nvSpPr>
        <p:spPr>
          <a:xfrm>
            <a:off x="5960045" y="6363731"/>
            <a:ext cx="271909" cy="3780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pPr/>
              <a:t>5</a:t>
            </a:fld>
            <a:endParaRPr lang="en-US" sz="1600" dirty="0">
              <a:solidFill>
                <a:schemeClr val="tx1"/>
              </a:solidFill>
              <a:latin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E125F166-BEB1-D848-28D1-222210F8E093}"/>
              </a:ext>
            </a:extLst>
          </p:cNvPr>
          <p:cNvSpPr txBox="1">
            <a:spLocks/>
          </p:cNvSpPr>
          <p:nvPr/>
        </p:nvSpPr>
        <p:spPr>
          <a:xfrm>
            <a:off x="0" y="19900"/>
            <a:ext cx="12192000" cy="673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Calibri"/>
                <a:ea typeface="Calibri"/>
                <a:cs typeface="Calibri"/>
              </a:rPr>
              <a:t>Objectives</a:t>
            </a:r>
          </a:p>
        </p:txBody>
      </p:sp>
      <p:sp>
        <p:nvSpPr>
          <p:cNvPr id="4" name="TextBox 3">
            <a:extLst>
              <a:ext uri="{FF2B5EF4-FFF2-40B4-BE49-F238E27FC236}">
                <a16:creationId xmlns:a16="http://schemas.microsoft.com/office/drawing/2014/main" id="{C47925AE-DDA5-D569-C5F6-4E857C105600}"/>
              </a:ext>
            </a:extLst>
          </p:cNvPr>
          <p:cNvSpPr txBox="1"/>
          <p:nvPr/>
        </p:nvSpPr>
        <p:spPr>
          <a:xfrm>
            <a:off x="387453" y="845078"/>
            <a:ext cx="11377825" cy="3680427"/>
          </a:xfrm>
          <a:prstGeom prst="rect">
            <a:avLst/>
          </a:prstGeom>
          <a:noFill/>
        </p:spPr>
        <p:txBody>
          <a:bodyPr wrap="square" lIns="91440" tIns="45720" rIns="91440" bIns="45720" rtlCol="0" anchor="t">
            <a:noAutofit/>
          </a:bodyPr>
          <a:lstStyle/>
          <a:p>
            <a:pPr marL="285750" indent="-285750">
              <a:buFont typeface="Arial" panose="020B0604020202020204" pitchFamily="34" charset="0"/>
              <a:buChar char="•"/>
            </a:pPr>
            <a:r>
              <a:rPr lang="en-US" sz="2800" dirty="0">
                <a:latin typeface="Calibri"/>
                <a:ea typeface="Calibri"/>
                <a:cs typeface="Calibri"/>
              </a:rPr>
              <a:t>Determine spreading angles of wave packets/turbulent spots for various Mach numbers and using simulations</a:t>
            </a:r>
          </a:p>
          <a:p>
            <a:pPr marL="742950" lvl="1" indent="-285750">
              <a:buFont typeface="Arial" panose="020B0604020202020204" pitchFamily="34" charset="0"/>
              <a:buChar char="•"/>
            </a:pPr>
            <a:r>
              <a:rPr lang="en-US" sz="2800" dirty="0">
                <a:latin typeface="Calibri"/>
                <a:ea typeface="Calibri"/>
                <a:cs typeface="Calibri"/>
              </a:rPr>
              <a:t>Never been done before, not feasible with experimental data</a:t>
            </a:r>
          </a:p>
          <a:p>
            <a:pPr marL="285750" indent="-285750">
              <a:buFont typeface="Arial" panose="020B0604020202020204" pitchFamily="34" charset="0"/>
              <a:buChar char="•"/>
            </a:pPr>
            <a:r>
              <a:rPr lang="en-US" sz="2800">
                <a:latin typeface="Calibri"/>
                <a:ea typeface="Calibri"/>
                <a:cs typeface="Calibri"/>
              </a:rPr>
              <a:t>Improved hypersonic transition prediction model</a:t>
            </a:r>
          </a:p>
        </p:txBody>
      </p:sp>
      <p:pic>
        <p:nvPicPr>
          <p:cNvPr id="11" name="Picture 10">
            <a:extLst>
              <a:ext uri="{FF2B5EF4-FFF2-40B4-BE49-F238E27FC236}">
                <a16:creationId xmlns:a16="http://schemas.microsoft.com/office/drawing/2014/main" id="{1C8A4623-7AE1-1E08-28EB-63B97BA39C1D}"/>
              </a:ext>
            </a:extLst>
          </p:cNvPr>
          <p:cNvPicPr>
            <a:picLocks noChangeAspect="1"/>
          </p:cNvPicPr>
          <p:nvPr/>
        </p:nvPicPr>
        <p:blipFill>
          <a:blip r:embed="rId2"/>
          <a:stretch>
            <a:fillRect/>
          </a:stretch>
        </p:blipFill>
        <p:spPr>
          <a:xfrm>
            <a:off x="394472" y="3386558"/>
            <a:ext cx="5056291" cy="2682144"/>
          </a:xfrm>
          <a:prstGeom prst="rect">
            <a:avLst/>
          </a:prstGeom>
        </p:spPr>
      </p:pic>
      <p:pic>
        <p:nvPicPr>
          <p:cNvPr id="12" name="Picture 11">
            <a:extLst>
              <a:ext uri="{FF2B5EF4-FFF2-40B4-BE49-F238E27FC236}">
                <a16:creationId xmlns:a16="http://schemas.microsoft.com/office/drawing/2014/main" id="{A6CBFF45-F1B5-B71F-785D-A24B5FE9748E}"/>
              </a:ext>
            </a:extLst>
          </p:cNvPr>
          <p:cNvPicPr>
            <a:picLocks noChangeAspect="1"/>
          </p:cNvPicPr>
          <p:nvPr/>
        </p:nvPicPr>
        <p:blipFill>
          <a:blip r:embed="rId3"/>
          <a:stretch>
            <a:fillRect/>
          </a:stretch>
        </p:blipFill>
        <p:spPr>
          <a:xfrm>
            <a:off x="6445314" y="3244711"/>
            <a:ext cx="4773483" cy="2965837"/>
          </a:xfrm>
          <a:prstGeom prst="rect">
            <a:avLst/>
          </a:prstGeom>
        </p:spPr>
      </p:pic>
      <p:cxnSp>
        <p:nvCxnSpPr>
          <p:cNvPr id="14" name="Straight Arrow Connector 13">
            <a:extLst>
              <a:ext uri="{FF2B5EF4-FFF2-40B4-BE49-F238E27FC236}">
                <a16:creationId xmlns:a16="http://schemas.microsoft.com/office/drawing/2014/main" id="{21DB3EBE-232B-3356-68B2-8265E0B849A4}"/>
              </a:ext>
            </a:extLst>
          </p:cNvPr>
          <p:cNvCxnSpPr/>
          <p:nvPr/>
        </p:nvCxnSpPr>
        <p:spPr>
          <a:xfrm flipH="1" flipV="1">
            <a:off x="7682896" y="4289043"/>
            <a:ext cx="1596325" cy="4755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90B0640-CE4D-B0E2-91BB-63879C65F286}"/>
              </a:ext>
            </a:extLst>
          </p:cNvPr>
          <p:cNvSpPr txBox="1"/>
          <p:nvPr/>
        </p:nvSpPr>
        <p:spPr>
          <a:xfrm>
            <a:off x="1962270" y="6066704"/>
            <a:ext cx="1929539" cy="369332"/>
          </a:xfrm>
          <a:prstGeom prst="rect">
            <a:avLst/>
          </a:prstGeom>
          <a:noFill/>
        </p:spPr>
        <p:txBody>
          <a:bodyPr wrap="square" lIns="91440" tIns="45720" rIns="91440" bIns="45720" rtlCol="0" anchor="t">
            <a:spAutoFit/>
          </a:bodyPr>
          <a:lstStyle/>
          <a:p>
            <a:pPr algn="ctr"/>
            <a:r>
              <a:rPr lang="en-US"/>
              <a:t>(Emmons 1951)</a:t>
            </a:r>
          </a:p>
        </p:txBody>
      </p:sp>
    </p:spTree>
    <p:extLst>
      <p:ext uri="{BB962C8B-B14F-4D97-AF65-F5344CB8AC3E}">
        <p14:creationId xmlns:p14="http://schemas.microsoft.com/office/powerpoint/2010/main" val="548635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8C86C-737F-B955-F976-DB2DAD98751B}"/>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4503F4E1-4D66-0030-36B2-CC089BAA66C6}"/>
              </a:ext>
            </a:extLst>
          </p:cNvPr>
          <p:cNvSpPr txBox="1">
            <a:spLocks/>
          </p:cNvSpPr>
          <p:nvPr/>
        </p:nvSpPr>
        <p:spPr>
          <a:xfrm>
            <a:off x="0" y="19900"/>
            <a:ext cx="12192000" cy="673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Calibri"/>
                <a:ea typeface="Calibri"/>
                <a:cs typeface="Calibri"/>
              </a:rPr>
              <a:t>Wave Packet Propagation</a:t>
            </a:r>
          </a:p>
        </p:txBody>
      </p:sp>
      <p:sp>
        <p:nvSpPr>
          <p:cNvPr id="11" name="TextBox 10">
            <a:extLst>
              <a:ext uri="{FF2B5EF4-FFF2-40B4-BE49-F238E27FC236}">
                <a16:creationId xmlns:a16="http://schemas.microsoft.com/office/drawing/2014/main" id="{1F5FE95E-7760-FD46-6FA3-F1FCE0788487}"/>
              </a:ext>
            </a:extLst>
          </p:cNvPr>
          <p:cNvSpPr txBox="1"/>
          <p:nvPr/>
        </p:nvSpPr>
        <p:spPr>
          <a:xfrm>
            <a:off x="387453" y="845078"/>
            <a:ext cx="11377825" cy="3680427"/>
          </a:xfrm>
          <a:prstGeom prst="rect">
            <a:avLst/>
          </a:prstGeom>
          <a:noFill/>
        </p:spPr>
        <p:txBody>
          <a:bodyPr wrap="square" lIns="91440" tIns="45720" rIns="91440" bIns="45720" rtlCol="0" anchor="t">
            <a:noAutofit/>
          </a:bodyPr>
          <a:lstStyle/>
          <a:p>
            <a:pPr marL="285750" indent="-285750">
              <a:buFont typeface="Arial" panose="020B0604020202020204" pitchFamily="34" charset="0"/>
              <a:buChar char="•"/>
            </a:pPr>
            <a:r>
              <a:rPr lang="en-US" sz="2800" dirty="0">
                <a:latin typeface="Calibri"/>
                <a:ea typeface="Calibri"/>
                <a:cs typeface="Calibri"/>
              </a:rPr>
              <a:t>Track wave packet as it propagates along the surface</a:t>
            </a:r>
          </a:p>
          <a:p>
            <a:pPr marL="285750" indent="-285750">
              <a:buFont typeface="Arial" panose="020B0604020202020204" pitchFamily="34" charset="0"/>
              <a:buChar char="•"/>
            </a:pPr>
            <a:r>
              <a:rPr lang="en-US" sz="2800" dirty="0">
                <a:latin typeface="Calibri"/>
                <a:cs typeface="Calibri"/>
              </a:rPr>
              <a:t>Increase forcing amplitude to obtain linear and nonlinear spreading angles </a:t>
            </a:r>
            <a:endParaRPr lang="en-US" dirty="0"/>
          </a:p>
        </p:txBody>
      </p:sp>
      <p:sp>
        <p:nvSpPr>
          <p:cNvPr id="13" name="Slide Number Placeholder 4">
            <a:extLst>
              <a:ext uri="{FF2B5EF4-FFF2-40B4-BE49-F238E27FC236}">
                <a16:creationId xmlns:a16="http://schemas.microsoft.com/office/drawing/2014/main" id="{8484E931-E6D5-3182-F2DA-8007EAEAA2F5}"/>
              </a:ext>
            </a:extLst>
          </p:cNvPr>
          <p:cNvSpPr txBox="1">
            <a:spLocks/>
          </p:cNvSpPr>
          <p:nvPr/>
        </p:nvSpPr>
        <p:spPr>
          <a:xfrm>
            <a:off x="5960045" y="6363731"/>
            <a:ext cx="271909" cy="3780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pPr/>
              <a:t>6</a:t>
            </a:fld>
            <a:endParaRPr lang="en-US" sz="1600" dirty="0">
              <a:solidFill>
                <a:schemeClr val="tx1"/>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1E341764-F7FA-C636-68AB-6A333420D4BB}"/>
              </a:ext>
            </a:extLst>
          </p:cNvPr>
          <p:cNvPicPr>
            <a:picLocks noChangeAspect="1"/>
          </p:cNvPicPr>
          <p:nvPr/>
        </p:nvPicPr>
        <p:blipFill>
          <a:blip r:embed="rId2"/>
          <a:stretch>
            <a:fillRect/>
          </a:stretch>
        </p:blipFill>
        <p:spPr>
          <a:xfrm>
            <a:off x="0" y="2044916"/>
            <a:ext cx="4973720" cy="4507831"/>
          </a:xfrm>
          <a:prstGeom prst="rect">
            <a:avLst/>
          </a:prstGeom>
        </p:spPr>
      </p:pic>
      <p:pic>
        <p:nvPicPr>
          <p:cNvPr id="12" name="Picture 11">
            <a:extLst>
              <a:ext uri="{FF2B5EF4-FFF2-40B4-BE49-F238E27FC236}">
                <a16:creationId xmlns:a16="http://schemas.microsoft.com/office/drawing/2014/main" id="{3D98A1B8-BDEF-A206-556A-241E78F1018F}"/>
              </a:ext>
            </a:extLst>
          </p:cNvPr>
          <p:cNvPicPr>
            <a:picLocks noChangeAspect="1"/>
          </p:cNvPicPr>
          <p:nvPr/>
        </p:nvPicPr>
        <p:blipFill>
          <a:blip r:embed="rId3"/>
          <a:stretch>
            <a:fillRect/>
          </a:stretch>
        </p:blipFill>
        <p:spPr>
          <a:xfrm>
            <a:off x="4973720" y="3062399"/>
            <a:ext cx="7239043" cy="2189826"/>
          </a:xfrm>
          <a:prstGeom prst="rect">
            <a:avLst/>
          </a:prstGeom>
        </p:spPr>
      </p:pic>
      <p:sp>
        <p:nvSpPr>
          <p:cNvPr id="15" name="TextBox 14">
            <a:extLst>
              <a:ext uri="{FF2B5EF4-FFF2-40B4-BE49-F238E27FC236}">
                <a16:creationId xmlns:a16="http://schemas.microsoft.com/office/drawing/2014/main" id="{C02793FF-6E08-C648-04AD-3E567208FAF8}"/>
              </a:ext>
            </a:extLst>
          </p:cNvPr>
          <p:cNvSpPr txBox="1"/>
          <p:nvPr/>
        </p:nvSpPr>
        <p:spPr>
          <a:xfrm>
            <a:off x="5083629" y="5346313"/>
            <a:ext cx="7129134" cy="646331"/>
          </a:xfrm>
          <a:prstGeom prst="rect">
            <a:avLst/>
          </a:prstGeom>
          <a:noFill/>
        </p:spPr>
        <p:txBody>
          <a:bodyPr wrap="square" lIns="91440" tIns="45720" rIns="91440" bIns="45720" anchor="t">
            <a:spAutoFit/>
          </a:bodyPr>
          <a:lstStyle/>
          <a:p>
            <a:pPr>
              <a:buNone/>
            </a:pPr>
            <a:r>
              <a:rPr lang="en-US"/>
              <a:t>Final runs to obtain spreading angles for various Mach numbers are </a:t>
            </a:r>
            <a:r>
              <a:rPr lang="en-US" dirty="0"/>
              <a:t>currently underway</a:t>
            </a:r>
          </a:p>
        </p:txBody>
      </p:sp>
    </p:spTree>
    <p:extLst>
      <p:ext uri="{BB962C8B-B14F-4D97-AF65-F5344CB8AC3E}">
        <p14:creationId xmlns:p14="http://schemas.microsoft.com/office/powerpoint/2010/main" val="2576119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E2254-A198-233A-0F17-3F189BF5C5B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8AF050C-6530-EA9B-A72F-FBD012CD79F5}"/>
              </a:ext>
            </a:extLst>
          </p:cNvPr>
          <p:cNvSpPr txBox="1">
            <a:spLocks/>
          </p:cNvSpPr>
          <p:nvPr/>
        </p:nvSpPr>
        <p:spPr>
          <a:xfrm>
            <a:off x="0" y="19900"/>
            <a:ext cx="12192000" cy="673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Calibri"/>
                <a:ea typeface="Calibri"/>
                <a:cs typeface="Calibri"/>
              </a:rPr>
              <a:t>Conclusions and Future Work</a:t>
            </a:r>
          </a:p>
        </p:txBody>
      </p:sp>
      <p:sp>
        <p:nvSpPr>
          <p:cNvPr id="8" name="Slide Number Placeholder 4">
            <a:extLst>
              <a:ext uri="{FF2B5EF4-FFF2-40B4-BE49-F238E27FC236}">
                <a16:creationId xmlns:a16="http://schemas.microsoft.com/office/drawing/2014/main" id="{9C4131D7-26B8-76C5-25F2-76A10C1567AC}"/>
              </a:ext>
            </a:extLst>
          </p:cNvPr>
          <p:cNvSpPr txBox="1">
            <a:spLocks/>
          </p:cNvSpPr>
          <p:nvPr/>
        </p:nvSpPr>
        <p:spPr>
          <a:xfrm>
            <a:off x="5891121" y="6356350"/>
            <a:ext cx="409758" cy="3780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pPr/>
              <a:t>7</a:t>
            </a:fld>
            <a:endParaRPr lang="en-US" sz="1600"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2F0FC9A-68E1-CF5F-8341-C3A35AC6B567}"/>
              </a:ext>
            </a:extLst>
          </p:cNvPr>
          <p:cNvSpPr txBox="1"/>
          <p:nvPr/>
        </p:nvSpPr>
        <p:spPr>
          <a:xfrm>
            <a:off x="387453" y="845078"/>
            <a:ext cx="11377825" cy="3680427"/>
          </a:xfrm>
          <a:prstGeom prst="rect">
            <a:avLst/>
          </a:prstGeom>
          <a:noFill/>
        </p:spPr>
        <p:txBody>
          <a:bodyPr wrap="square" lIns="91440" tIns="45720" rIns="91440" bIns="45720" rtlCol="0" anchor="t">
            <a:noAutofit/>
          </a:bodyPr>
          <a:lstStyle/>
          <a:p>
            <a:pPr marL="457200" indent="-457200">
              <a:buFont typeface="Arial" panose="020B0604020202020204" pitchFamily="34" charset="0"/>
              <a:buChar char="•"/>
            </a:pPr>
            <a:r>
              <a:rPr lang="en-US" sz="3200" dirty="0">
                <a:latin typeface="Calibri"/>
                <a:ea typeface="Calibri"/>
                <a:cs typeface="Calibri"/>
              </a:rPr>
              <a:t>Larger spreading angles move transition onset upstream</a:t>
            </a:r>
          </a:p>
          <a:p>
            <a:pPr marL="457200" indent="-457200">
              <a:buFont typeface="Arial" panose="020B0604020202020204" pitchFamily="34" charset="0"/>
              <a:buChar char="•"/>
            </a:pPr>
            <a:r>
              <a:rPr lang="en-US" sz="3200">
                <a:latin typeface="Calibri"/>
                <a:ea typeface="Calibri"/>
                <a:cs typeface="Calibri"/>
              </a:rPr>
              <a:t>Connection between Mach number/wall temperature ratio and spreading angle</a:t>
            </a:r>
            <a:endParaRPr lang="en-US" sz="3200" dirty="0">
              <a:latin typeface="Calibri"/>
              <a:ea typeface="Calibri"/>
              <a:cs typeface="Calibri"/>
            </a:endParaRPr>
          </a:p>
          <a:p>
            <a:pPr marL="457200" indent="-457200">
              <a:buFont typeface="Arial" panose="020B0604020202020204" pitchFamily="34" charset="0"/>
              <a:buChar char="•"/>
            </a:pPr>
            <a:r>
              <a:rPr lang="en-US" sz="3200">
                <a:latin typeface="Calibri"/>
                <a:ea typeface="Calibri"/>
                <a:cs typeface="Calibri"/>
              </a:rPr>
              <a:t>Continued future work investigating nonlinear spreading angles</a:t>
            </a:r>
            <a:endParaRPr lang="en-US" sz="3200"/>
          </a:p>
          <a:p>
            <a:endParaRPr lang="en-US" sz="3200" dirty="0">
              <a:latin typeface="Calibri"/>
              <a:ea typeface="Calibri"/>
              <a:cs typeface="Calibri"/>
            </a:endParaRPr>
          </a:p>
          <a:p>
            <a:endParaRPr lang="en-US" sz="3200" dirty="0">
              <a:latin typeface="Calibri"/>
              <a:ea typeface="Calibri"/>
              <a:cs typeface="Calibri"/>
            </a:endParaRPr>
          </a:p>
        </p:txBody>
      </p:sp>
    </p:spTree>
    <p:extLst>
      <p:ext uri="{BB962C8B-B14F-4D97-AF65-F5344CB8AC3E}">
        <p14:creationId xmlns:p14="http://schemas.microsoft.com/office/powerpoint/2010/main" val="23683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C31060-FE3E-2F0A-F82E-65862D5985E0}"/>
              </a:ext>
            </a:extLst>
          </p:cNvPr>
          <p:cNvSpPr>
            <a:spLocks noGrp="1"/>
          </p:cNvSpPr>
          <p:nvPr>
            <p:ph idx="1"/>
          </p:nvPr>
        </p:nvSpPr>
        <p:spPr>
          <a:xfrm>
            <a:off x="838200" y="1143702"/>
            <a:ext cx="10515600" cy="4351338"/>
          </a:xfrm>
        </p:spPr>
        <p:txBody>
          <a:bodyPr vert="horz" lIns="91440" tIns="45720" rIns="91440" bIns="45720" rtlCol="0" anchor="t">
            <a:normAutofit/>
          </a:bodyPr>
          <a:lstStyle/>
          <a:p>
            <a:r>
              <a:rPr lang="en-US" sz="3200">
                <a:latin typeface="Calibri"/>
                <a:ea typeface="Calibri"/>
                <a:cs typeface="Calibri"/>
              </a:rPr>
              <a:t>NASA Arizona Space Grant Consortium</a:t>
            </a:r>
          </a:p>
          <a:p>
            <a:r>
              <a:rPr lang="en-US" sz="3200">
                <a:latin typeface="Calibri"/>
                <a:ea typeface="Calibri"/>
                <a:cs typeface="Calibri"/>
              </a:rPr>
              <a:t>Dr. Christoph Hader, David Connors, </a:t>
            </a:r>
            <a:r>
              <a:rPr lang="en-US" sz="3200" dirty="0">
                <a:latin typeface="Calibri"/>
                <a:ea typeface="Calibri"/>
                <a:cs typeface="Calibri"/>
              </a:rPr>
              <a:t>all </a:t>
            </a:r>
            <a:r>
              <a:rPr lang="en-US" sz="3200">
                <a:latin typeface="Calibri"/>
                <a:ea typeface="Calibri"/>
                <a:cs typeface="Calibri"/>
              </a:rPr>
              <a:t>other lab members</a:t>
            </a:r>
          </a:p>
          <a:p>
            <a:endParaRPr lang="en-US"/>
          </a:p>
        </p:txBody>
      </p:sp>
      <p:pic>
        <p:nvPicPr>
          <p:cNvPr id="2050" name="Picture 2">
            <a:extLst>
              <a:ext uri="{FF2B5EF4-FFF2-40B4-BE49-F238E27FC236}">
                <a16:creationId xmlns:a16="http://schemas.microsoft.com/office/drawing/2014/main" id="{A79BF4B6-B543-624F-CFD1-81844B4C3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3945" y="3037763"/>
            <a:ext cx="2021325" cy="21291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UA logo">
            <a:extLst>
              <a:ext uri="{FF2B5EF4-FFF2-40B4-BE49-F238E27FC236}">
                <a16:creationId xmlns:a16="http://schemas.microsoft.com/office/drawing/2014/main" id="{E61CF150-962F-0DB4-E847-82FFC3C317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4787" y="3032439"/>
            <a:ext cx="2323079" cy="21344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A7695C45-98D6-B3F2-66AD-9C4CD439A9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7079" y="3031433"/>
            <a:ext cx="1594853" cy="212912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31C4CED-BC9B-A4CC-7AA2-1EA3F64DECB1}"/>
              </a:ext>
            </a:extLst>
          </p:cNvPr>
          <p:cNvSpPr txBox="1">
            <a:spLocks/>
          </p:cNvSpPr>
          <p:nvPr/>
        </p:nvSpPr>
        <p:spPr>
          <a:xfrm>
            <a:off x="0" y="19900"/>
            <a:ext cx="12192000" cy="6734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Calibri"/>
                <a:ea typeface="Calibri"/>
                <a:cs typeface="Calibri"/>
              </a:rPr>
              <a:t>Acknowledgements</a:t>
            </a:r>
          </a:p>
        </p:txBody>
      </p:sp>
      <p:sp>
        <p:nvSpPr>
          <p:cNvPr id="9" name="Slide Number Placeholder 4">
            <a:extLst>
              <a:ext uri="{FF2B5EF4-FFF2-40B4-BE49-F238E27FC236}">
                <a16:creationId xmlns:a16="http://schemas.microsoft.com/office/drawing/2014/main" id="{77D6DA72-83AF-364D-0278-D0022FBB19AC}"/>
              </a:ext>
            </a:extLst>
          </p:cNvPr>
          <p:cNvSpPr txBox="1">
            <a:spLocks/>
          </p:cNvSpPr>
          <p:nvPr/>
        </p:nvSpPr>
        <p:spPr>
          <a:xfrm>
            <a:off x="5891121" y="6356350"/>
            <a:ext cx="409758" cy="3780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600" smtClean="0">
                <a:solidFill>
                  <a:schemeClr val="tx1"/>
                </a:solidFill>
                <a:latin typeface="Calibri" panose="020F0502020204030204" pitchFamily="34" charset="0"/>
                <a:cs typeface="Calibri" panose="020F0502020204030204" pitchFamily="34" charset="0"/>
              </a:rPr>
              <a:pPr/>
              <a:t>8</a:t>
            </a:fld>
            <a:endParaRPr lang="en-US" sz="1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92168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5E158B290FB04C85E3A58298661110" ma:contentTypeVersion="13" ma:contentTypeDescription="Create a new document." ma:contentTypeScope="" ma:versionID="210b815ceb6506e01618af2d17eefaef">
  <xsd:schema xmlns:xsd="http://www.w3.org/2001/XMLSchema" xmlns:xs="http://www.w3.org/2001/XMLSchema" xmlns:p="http://schemas.microsoft.com/office/2006/metadata/properties" xmlns:ns2="18db2308-d939-430a-b691-238a8dea59b6" xmlns:ns3="5b8b13da-f81b-454a-95eb-607e33c0c50f" targetNamespace="http://schemas.microsoft.com/office/2006/metadata/properties" ma:root="true" ma:fieldsID="adfff1f5fea1391eb144090130f045bf" ns2:_="" ns3:_="">
    <xsd:import namespace="18db2308-d939-430a-b691-238a8dea59b6"/>
    <xsd:import namespace="5b8b13da-f81b-454a-95eb-607e33c0c50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b2308-d939-430a-b691-238a8dea59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1dced58-e0b4-42b2-b81d-05092f917ff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8b13da-f81b-454a-95eb-607e33c0c50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3870a5b-0f6f-4a43-975e-bd6ec4c6147b}" ma:internalName="TaxCatchAll" ma:showField="CatchAllData" ma:web="5b8b13da-f81b-454a-95eb-607e33c0c5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8db2308-d939-430a-b691-238a8dea59b6">
      <Terms xmlns="http://schemas.microsoft.com/office/infopath/2007/PartnerControls"/>
    </lcf76f155ced4ddcb4097134ff3c332f>
    <TaxCatchAll xmlns="5b8b13da-f81b-454a-95eb-607e33c0c50f" xsi:nil="true"/>
  </documentManagement>
</p:properties>
</file>

<file path=customXml/itemProps1.xml><?xml version="1.0" encoding="utf-8"?>
<ds:datastoreItem xmlns:ds="http://schemas.openxmlformats.org/officeDocument/2006/customXml" ds:itemID="{7329C4BC-D5FF-478A-AC48-CBEC576719E0}"/>
</file>

<file path=customXml/itemProps2.xml><?xml version="1.0" encoding="utf-8"?>
<ds:datastoreItem xmlns:ds="http://schemas.openxmlformats.org/officeDocument/2006/customXml" ds:itemID="{86C83667-C2A7-4296-96B1-36503C8A4EAD}"/>
</file>

<file path=customXml/itemProps3.xml><?xml version="1.0" encoding="utf-8"?>
<ds:datastoreItem xmlns:ds="http://schemas.openxmlformats.org/officeDocument/2006/customXml" ds:itemID="{418673D6-EC7F-46CC-9201-9C2D2405F42B}"/>
</file>

<file path=docProps/app.xml><?xml version="1.0" encoding="utf-8"?>
<Properties xmlns="http://schemas.openxmlformats.org/officeDocument/2006/extended-properties" xmlns:vt="http://schemas.openxmlformats.org/officeDocument/2006/docPropsVTypes">
  <Template>office theme</Template>
  <TotalTime>0</TotalTime>
  <Words>1066</Words>
  <Application>Microsoft Office PowerPoint</Application>
  <PresentationFormat>Widescreen</PresentationFormat>
  <Paragraphs>109</Paragraphs>
  <Slides>11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Calibri</vt:lpstr>
      <vt:lpstr>Cambria Math</vt:lpstr>
      <vt:lpstr>office theme</vt:lpstr>
      <vt:lpstr>Numerical Investigation of Wave Packet Spreading Angles in Hypersonic Boundary Layers</vt:lpstr>
      <vt:lpstr>What is Hypersonics?</vt:lpstr>
      <vt:lpstr>PowerPoint Presentation</vt:lpstr>
      <vt:lpstr>PowerPoint Presentation</vt:lpstr>
      <vt:lpstr>What are Wave Packets?</vt:lpstr>
      <vt:lpstr>PowerPoint Presentation</vt:lpstr>
      <vt:lpstr>PowerPoint Presentation</vt:lpstr>
      <vt:lpstr>PowerPoint Presentation</vt:lpstr>
      <vt:lpstr>PowerPoint Presentation</vt:lpstr>
      <vt:lpstr>Thank you!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Michelle A. Coe</dc:creator>
  <cp:lastModifiedBy>Coe, Michelle A - (macoe)</cp:lastModifiedBy>
  <cp:revision>58</cp:revision>
  <cp:lastPrinted>2026-04-02T00:00:04Z</cp:lastPrinted>
  <dcterms:created xsi:type="dcterms:W3CDTF">2026-03-23T02:23:50Z</dcterms:created>
  <dcterms:modified xsi:type="dcterms:W3CDTF">2026-04-09T16:55:11Z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0x010100815E158B290FB04C85E3A58298661110</vt:lpwstr>
  </property>
</Properties>
</file>